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04"/>
  </p:notesMasterIdLst>
  <p:sldIdLst>
    <p:sldId id="361" r:id="rId2"/>
    <p:sldId id="362" r:id="rId3"/>
    <p:sldId id="364" r:id="rId4"/>
    <p:sldId id="363"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380" r:id="rId21"/>
    <p:sldId id="381" r:id="rId22"/>
    <p:sldId id="382" r:id="rId23"/>
    <p:sldId id="383" r:id="rId24"/>
    <p:sldId id="384" r:id="rId25"/>
    <p:sldId id="385"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399" r:id="rId40"/>
    <p:sldId id="400" r:id="rId41"/>
    <p:sldId id="401" r:id="rId42"/>
    <p:sldId id="402" r:id="rId43"/>
    <p:sldId id="403" r:id="rId44"/>
    <p:sldId id="404" r:id="rId45"/>
    <p:sldId id="405" r:id="rId46"/>
    <p:sldId id="406" r:id="rId47"/>
    <p:sldId id="407" r:id="rId48"/>
    <p:sldId id="408" r:id="rId49"/>
    <p:sldId id="409" r:id="rId50"/>
    <p:sldId id="410" r:id="rId51"/>
    <p:sldId id="411" r:id="rId52"/>
    <p:sldId id="412" r:id="rId53"/>
    <p:sldId id="413" r:id="rId54"/>
    <p:sldId id="414" r:id="rId55"/>
    <p:sldId id="415" r:id="rId56"/>
    <p:sldId id="416" r:id="rId57"/>
    <p:sldId id="417" r:id="rId58"/>
    <p:sldId id="418" r:id="rId59"/>
    <p:sldId id="419" r:id="rId60"/>
    <p:sldId id="420" r:id="rId61"/>
    <p:sldId id="421" r:id="rId62"/>
    <p:sldId id="422" r:id="rId63"/>
    <p:sldId id="423" r:id="rId64"/>
    <p:sldId id="424" r:id="rId65"/>
    <p:sldId id="425" r:id="rId66"/>
    <p:sldId id="426" r:id="rId67"/>
    <p:sldId id="427" r:id="rId68"/>
    <p:sldId id="428" r:id="rId69"/>
    <p:sldId id="429" r:id="rId70"/>
    <p:sldId id="430" r:id="rId71"/>
    <p:sldId id="431" r:id="rId72"/>
    <p:sldId id="432" r:id="rId73"/>
    <p:sldId id="433" r:id="rId74"/>
    <p:sldId id="434" r:id="rId75"/>
    <p:sldId id="435" r:id="rId76"/>
    <p:sldId id="436" r:id="rId77"/>
    <p:sldId id="437" r:id="rId78"/>
    <p:sldId id="438" r:id="rId79"/>
    <p:sldId id="439" r:id="rId80"/>
    <p:sldId id="440" r:id="rId81"/>
    <p:sldId id="441" r:id="rId82"/>
    <p:sldId id="442" r:id="rId83"/>
    <p:sldId id="443" r:id="rId84"/>
    <p:sldId id="444" r:id="rId85"/>
    <p:sldId id="445" r:id="rId86"/>
    <p:sldId id="446" r:id="rId87"/>
    <p:sldId id="447" r:id="rId88"/>
    <p:sldId id="448" r:id="rId89"/>
    <p:sldId id="449" r:id="rId90"/>
    <p:sldId id="450" r:id="rId91"/>
    <p:sldId id="451" r:id="rId92"/>
    <p:sldId id="452" r:id="rId93"/>
    <p:sldId id="453" r:id="rId94"/>
    <p:sldId id="454" r:id="rId95"/>
    <p:sldId id="455" r:id="rId96"/>
    <p:sldId id="456" r:id="rId97"/>
    <p:sldId id="457" r:id="rId98"/>
    <p:sldId id="458" r:id="rId99"/>
    <p:sldId id="459" r:id="rId100"/>
    <p:sldId id="460" r:id="rId101"/>
    <p:sldId id="461" r:id="rId102"/>
    <p:sldId id="462"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A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1" autoAdjust="0"/>
    <p:restoredTop sz="78046" autoAdjust="0"/>
  </p:normalViewPr>
  <p:slideViewPr>
    <p:cSldViewPr>
      <p:cViewPr varScale="1">
        <p:scale>
          <a:sx n="74" d="100"/>
          <a:sy n="74" d="100"/>
        </p:scale>
        <p:origin x="1424" y="5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BD5E47-F045-4C01-A154-66E3997AD169}" type="datetimeFigureOut">
              <a:rPr lang="en-US" smtClean="0"/>
              <a:t>8/4/2020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3EC52C-64D1-4EF5-AC14-14AF6A3FC30C}" type="slidenum">
              <a:rPr lang="en-US" smtClean="0"/>
              <a:t>‹#›</a:t>
            </a:fld>
            <a:endParaRPr lang="en-US"/>
          </a:p>
        </p:txBody>
      </p:sp>
    </p:spTree>
    <p:extLst>
      <p:ext uri="{BB962C8B-B14F-4D97-AF65-F5344CB8AC3E}">
        <p14:creationId xmlns:p14="http://schemas.microsoft.com/office/powerpoint/2010/main" val="3734810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7" name="그림 3" descr="20.png"/>
          <p:cNvPicPr>
            <a:picLocks noChangeAspect="1"/>
          </p:cNvPicPr>
          <p:nvPr/>
        </p:nvPicPr>
        <p:blipFill>
          <a:blip r:embed="rId2"/>
          <a:stretch>
            <a:fillRect/>
          </a:stretch>
        </p:blipFill>
        <p:spPr>
          <a:xfrm>
            <a:off x="377" y="283"/>
            <a:ext cx="9143245" cy="6857434"/>
          </a:xfrm>
          <a:prstGeom prst="rect">
            <a:avLst/>
          </a:prstGeom>
        </p:spPr>
      </p:pic>
      <p:pic>
        <p:nvPicPr>
          <p:cNvPr id="8" name="그림 4" descr="22.png"/>
          <p:cNvPicPr>
            <a:picLocks noChangeAspect="1"/>
          </p:cNvPicPr>
          <p:nvPr/>
        </p:nvPicPr>
        <p:blipFill>
          <a:blip r:embed="rId3"/>
          <a:srcRect l="33603" t="53799" r="19765"/>
          <a:stretch>
            <a:fillRect/>
          </a:stretch>
        </p:blipFill>
        <p:spPr>
          <a:xfrm>
            <a:off x="3072809" y="3689498"/>
            <a:ext cx="4263656" cy="3168219"/>
          </a:xfrm>
          <a:prstGeom prst="rect">
            <a:avLst/>
          </a:prstGeom>
        </p:spPr>
      </p:pic>
      <p:pic>
        <p:nvPicPr>
          <p:cNvPr id="9" name="그림 5" descr="21.png"/>
          <p:cNvPicPr>
            <a:picLocks noChangeAspect="1"/>
          </p:cNvPicPr>
          <p:nvPr/>
        </p:nvPicPr>
        <p:blipFill>
          <a:blip r:embed="rId4"/>
          <a:srcRect t="34882" r="27905"/>
          <a:stretch>
            <a:fillRect/>
          </a:stretch>
        </p:blipFill>
        <p:spPr>
          <a:xfrm>
            <a:off x="377" y="2392326"/>
            <a:ext cx="6591809" cy="4465391"/>
          </a:xfrm>
          <a:prstGeom prst="rect">
            <a:avLst/>
          </a:prstGeom>
        </p:spPr>
      </p:pic>
      <p:pic>
        <p:nvPicPr>
          <p:cNvPr id="10" name="어두움" descr="28.png"/>
          <p:cNvPicPr>
            <a:picLocks noChangeAspect="1"/>
          </p:cNvPicPr>
          <p:nvPr/>
        </p:nvPicPr>
        <p:blipFill>
          <a:blip r:embed="rId5"/>
          <a:stretch>
            <a:fillRect/>
          </a:stretch>
        </p:blipFill>
        <p:spPr>
          <a:xfrm>
            <a:off x="377" y="-13894"/>
            <a:ext cx="9143245" cy="6857434"/>
          </a:xfrm>
          <a:prstGeom prst="rect">
            <a:avLst/>
          </a:prstGeom>
        </p:spPr>
      </p:pic>
      <p:pic>
        <p:nvPicPr>
          <p:cNvPr id="11" name="건물" descr="23.png"/>
          <p:cNvPicPr>
            <a:picLocks noChangeAspect="1"/>
          </p:cNvPicPr>
          <p:nvPr/>
        </p:nvPicPr>
        <p:blipFill>
          <a:blip r:embed="rId6"/>
          <a:srcRect l="52093" t="23564"/>
          <a:stretch>
            <a:fillRect/>
          </a:stretch>
        </p:blipFill>
        <p:spPr>
          <a:xfrm>
            <a:off x="4763386" y="1616149"/>
            <a:ext cx="4380236" cy="5241568"/>
          </a:xfrm>
          <a:prstGeom prst="rect">
            <a:avLst/>
          </a:prstGeom>
        </p:spPr>
      </p:pic>
      <p:pic>
        <p:nvPicPr>
          <p:cNvPr id="12" name="그림 9" descr="24.png"/>
          <p:cNvPicPr>
            <a:picLocks noChangeAspect="1"/>
          </p:cNvPicPr>
          <p:nvPr/>
        </p:nvPicPr>
        <p:blipFill>
          <a:blip r:embed="rId7"/>
          <a:srcRect l="86282" t="3252" r="3950" b="79847"/>
          <a:stretch>
            <a:fillRect/>
          </a:stretch>
        </p:blipFill>
        <p:spPr>
          <a:xfrm>
            <a:off x="7889358" y="223284"/>
            <a:ext cx="893135" cy="1158949"/>
          </a:xfrm>
          <a:prstGeom prst="rect">
            <a:avLst/>
          </a:prstGeom>
        </p:spPr>
      </p:pic>
      <p:pic>
        <p:nvPicPr>
          <p:cNvPr id="17" name="그림 14" descr="26.png"/>
          <p:cNvPicPr>
            <a:picLocks noChangeAspect="1"/>
          </p:cNvPicPr>
          <p:nvPr/>
        </p:nvPicPr>
        <p:blipFill>
          <a:blip r:embed="rId8"/>
          <a:srcRect l="20579" t="43720" r="52093" b="53644"/>
          <a:stretch>
            <a:fillRect/>
          </a:stretch>
        </p:blipFill>
        <p:spPr>
          <a:xfrm>
            <a:off x="1881963" y="2998381"/>
            <a:ext cx="2498651" cy="180754"/>
          </a:xfrm>
          <a:prstGeom prst="rect">
            <a:avLst/>
          </a:prstGeom>
        </p:spPr>
      </p:pic>
      <p:pic>
        <p:nvPicPr>
          <p:cNvPr id="18" name="그림 15" descr="27.png"/>
          <p:cNvPicPr>
            <a:picLocks noChangeAspect="1"/>
          </p:cNvPicPr>
          <p:nvPr/>
        </p:nvPicPr>
        <p:blipFill>
          <a:blip r:embed="rId9"/>
          <a:srcRect l="6741" t="43565" r="78374" b="53954"/>
          <a:stretch>
            <a:fillRect/>
          </a:stretch>
        </p:blipFill>
        <p:spPr>
          <a:xfrm>
            <a:off x="616688" y="2987749"/>
            <a:ext cx="1360968" cy="170121"/>
          </a:xfrm>
          <a:prstGeom prst="rect">
            <a:avLst/>
          </a:prstGeom>
        </p:spPr>
      </p:pic>
      <p:pic>
        <p:nvPicPr>
          <p:cNvPr id="19" name="그림 16" descr="29.png"/>
          <p:cNvPicPr>
            <a:picLocks noChangeAspect="1"/>
          </p:cNvPicPr>
          <p:nvPr/>
        </p:nvPicPr>
        <p:blipFill>
          <a:blip r:embed="rId10"/>
          <a:srcRect t="98609"/>
          <a:stretch>
            <a:fillRect/>
          </a:stretch>
        </p:blipFill>
        <p:spPr>
          <a:xfrm>
            <a:off x="377" y="6762307"/>
            <a:ext cx="9143245" cy="95410"/>
          </a:xfrm>
          <a:prstGeom prst="rect">
            <a:avLst/>
          </a:prstGeom>
        </p:spPr>
      </p:pic>
      <p:pic>
        <p:nvPicPr>
          <p:cNvPr id="20" name="그림 17" descr="1-1.png"/>
          <p:cNvPicPr>
            <a:picLocks noChangeAspect="1"/>
          </p:cNvPicPr>
          <p:nvPr/>
        </p:nvPicPr>
        <p:blipFill>
          <a:blip r:embed="rId11" cstate="print"/>
          <a:srcRect l="38974" t="34428" r="38187" b="35300"/>
          <a:stretch>
            <a:fillRect/>
          </a:stretch>
        </p:blipFill>
        <p:spPr bwMode="auto">
          <a:xfrm>
            <a:off x="7280655" y="1197072"/>
            <a:ext cx="1492702" cy="1483620"/>
          </a:xfrm>
          <a:prstGeom prst="rect">
            <a:avLst/>
          </a:prstGeom>
          <a:noFill/>
          <a:ln w="9525">
            <a:noFill/>
            <a:miter lim="800000"/>
            <a:headEnd/>
            <a:tailEnd/>
          </a:ln>
        </p:spPr>
      </p:pic>
      <p:pic>
        <p:nvPicPr>
          <p:cNvPr id="21" name="그림 18" descr="1-4.png"/>
          <p:cNvPicPr>
            <a:picLocks noChangeAspect="1"/>
          </p:cNvPicPr>
          <p:nvPr/>
        </p:nvPicPr>
        <p:blipFill>
          <a:blip r:embed="rId12" cstate="print"/>
          <a:srcRect l="40131" t="1385" r="32597" b="62077"/>
          <a:stretch>
            <a:fillRect/>
          </a:stretch>
        </p:blipFill>
        <p:spPr bwMode="auto">
          <a:xfrm>
            <a:off x="6715140" y="1031358"/>
            <a:ext cx="1783292" cy="1791236"/>
          </a:xfrm>
          <a:prstGeom prst="rect">
            <a:avLst/>
          </a:prstGeom>
          <a:noFill/>
          <a:ln w="9525">
            <a:noFill/>
            <a:miter lim="800000"/>
            <a:headEnd/>
            <a:tailEnd/>
          </a:ln>
        </p:spPr>
      </p:pic>
      <p:pic>
        <p:nvPicPr>
          <p:cNvPr id="22" name="그림 19" descr="1-6.png"/>
          <p:cNvPicPr>
            <a:picLocks noChangeAspect="1"/>
          </p:cNvPicPr>
          <p:nvPr/>
        </p:nvPicPr>
        <p:blipFill>
          <a:blip r:embed="rId12" cstate="print"/>
          <a:srcRect l="40390" t="1039" r="32079" b="62424"/>
          <a:stretch>
            <a:fillRect/>
          </a:stretch>
        </p:blipFill>
        <p:spPr bwMode="auto">
          <a:xfrm>
            <a:off x="7156405" y="1205263"/>
            <a:ext cx="1442752" cy="1437076"/>
          </a:xfrm>
          <a:prstGeom prst="rect">
            <a:avLst/>
          </a:prstGeom>
          <a:noFill/>
          <a:ln w="9525">
            <a:noFill/>
            <a:miter lim="800000"/>
            <a:headEnd/>
            <a:tailEnd/>
          </a:ln>
        </p:spPr>
      </p:pic>
      <p:pic>
        <p:nvPicPr>
          <p:cNvPr id="23" name="그림 20" descr="1-7.png"/>
          <p:cNvPicPr>
            <a:picLocks noChangeAspect="1"/>
          </p:cNvPicPr>
          <p:nvPr/>
        </p:nvPicPr>
        <p:blipFill>
          <a:blip r:embed="rId13" cstate="print"/>
          <a:srcRect l="42531" t="57216" r="50758" b="34682"/>
          <a:stretch>
            <a:fillRect/>
          </a:stretch>
        </p:blipFill>
        <p:spPr bwMode="auto">
          <a:xfrm>
            <a:off x="7215206" y="2531638"/>
            <a:ext cx="438162" cy="397296"/>
          </a:xfrm>
          <a:prstGeom prst="rect">
            <a:avLst/>
          </a:prstGeom>
          <a:noFill/>
          <a:ln w="9525">
            <a:noFill/>
            <a:miter lim="800000"/>
            <a:headEnd/>
            <a:tailEnd/>
          </a:ln>
        </p:spPr>
      </p:pic>
      <p:pic>
        <p:nvPicPr>
          <p:cNvPr id="24" name="그림 21" descr="1-8.png"/>
          <p:cNvPicPr>
            <a:picLocks noChangeAspect="1"/>
          </p:cNvPicPr>
          <p:nvPr/>
        </p:nvPicPr>
        <p:blipFill>
          <a:blip r:embed="rId14" cstate="print"/>
          <a:srcRect l="10622" t="7997" r="10622" b="7997"/>
          <a:stretch>
            <a:fillRect/>
          </a:stretch>
        </p:blipFill>
        <p:spPr bwMode="auto">
          <a:xfrm>
            <a:off x="5573196" y="-378331"/>
            <a:ext cx="5148956" cy="4119390"/>
          </a:xfrm>
          <a:prstGeom prst="rect">
            <a:avLst/>
          </a:prstGeom>
          <a:noFill/>
          <a:ln w="9525">
            <a:noFill/>
            <a:miter lim="800000"/>
            <a:headEnd/>
            <a:tailEnd/>
          </a:ln>
        </p:spPr>
      </p:pic>
      <p:sp>
        <p:nvSpPr>
          <p:cNvPr id="2" name="제목 1"/>
          <p:cNvSpPr>
            <a:spLocks noGrp="1"/>
          </p:cNvSpPr>
          <p:nvPr>
            <p:ph type="ctrTitle"/>
          </p:nvPr>
        </p:nvSpPr>
        <p:spPr>
          <a:xfrm>
            <a:off x="635906" y="1578935"/>
            <a:ext cx="6150234" cy="1470025"/>
          </a:xfrm>
        </p:spPr>
        <p:txBody>
          <a:bodyPr anchor="b" anchorCtr="0">
            <a:normAutofit/>
          </a:bodyPr>
          <a:lstStyle>
            <a:lvl1pPr algn="l">
              <a:defRPr sz="4000"/>
            </a:lvl1pPr>
          </a:lstStyle>
          <a:p>
            <a:r>
              <a:rPr lang="en-US" altLang="ko-KR"/>
              <a:t>Click to edit Master title style</a:t>
            </a:r>
            <a:endParaRPr lang="ko-KR" altLang="en-US" dirty="0"/>
          </a:p>
        </p:txBody>
      </p:sp>
      <p:sp>
        <p:nvSpPr>
          <p:cNvPr id="3" name="부제목 2"/>
          <p:cNvSpPr>
            <a:spLocks noGrp="1"/>
          </p:cNvSpPr>
          <p:nvPr>
            <p:ph type="subTitle" idx="1"/>
          </p:nvPr>
        </p:nvSpPr>
        <p:spPr>
          <a:xfrm>
            <a:off x="635906" y="3116226"/>
            <a:ext cx="6150234" cy="746125"/>
          </a:xfrm>
        </p:spPr>
        <p:txBody>
          <a:bodyPr/>
          <a:lstStyle>
            <a:lvl1pPr marL="0" indent="0" algn="l" latinLnBrk="0">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ko-KR" altLang="en-US" dirty="0"/>
          </a:p>
        </p:txBody>
      </p:sp>
      <p:sp>
        <p:nvSpPr>
          <p:cNvPr id="4" name="날짜 개체 틀 3"/>
          <p:cNvSpPr>
            <a:spLocks noGrp="1"/>
          </p:cNvSpPr>
          <p:nvPr>
            <p:ph type="dt" sz="half" idx="10"/>
          </p:nvPr>
        </p:nvSpPr>
        <p:spPr/>
        <p:txBody>
          <a:bodyPr/>
          <a:lstStyle/>
          <a:p>
            <a:fld id="{10746080-453C-4BEF-9A1F-F094B996EB79}" type="datetimeFigureOut">
              <a:rPr lang="en-US" smtClean="0"/>
              <a:t>8/4/2020</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93738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0" presetClass="path" presetSubtype="0" accel="50000" decel="50000" fill="hold" nodeType="withEffect">
                                  <p:stCondLst>
                                    <p:cond delay="0"/>
                                  </p:stCondLst>
                                  <p:childTnLst>
                                    <p:animMotion origin="layout" path="M -7.77778E-6 3.46945E-18 L 0.02552 0.06274 " pathEditMode="relative" ptsTypes="AA">
                                      <p:cBhvr>
                                        <p:cTn id="9" dur="1000" spd="-100000" fill="hold"/>
                                        <p:tgtEl>
                                          <p:spTgt spid="11"/>
                                        </p:tgtEl>
                                        <p:attrNameLst>
                                          <p:attrName>ppt_x</p:attrName>
                                          <p:attrName>ppt_y</p:attrName>
                                        </p:attrNameLst>
                                      </p:cBhvr>
                                    </p:animMotion>
                                  </p:childTnLst>
                                </p:cTn>
                              </p:par>
                              <p:par>
                                <p:cTn id="10" presetID="53" presetClass="entr" presetSubtype="0" fill="hold" nodeType="withEffect">
                                  <p:stCondLst>
                                    <p:cond delay="10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700" fill="hold"/>
                                        <p:tgtEl>
                                          <p:spTgt spid="20"/>
                                        </p:tgtEl>
                                        <p:attrNameLst>
                                          <p:attrName>ppt_w</p:attrName>
                                        </p:attrNameLst>
                                      </p:cBhvr>
                                      <p:tavLst>
                                        <p:tav tm="0">
                                          <p:val>
                                            <p:fltVal val="0"/>
                                          </p:val>
                                        </p:tav>
                                        <p:tav tm="100000">
                                          <p:val>
                                            <p:strVal val="#ppt_w"/>
                                          </p:val>
                                        </p:tav>
                                      </p:tavLst>
                                    </p:anim>
                                    <p:anim calcmode="lin" valueType="num">
                                      <p:cBhvr>
                                        <p:cTn id="13" dur="700" fill="hold"/>
                                        <p:tgtEl>
                                          <p:spTgt spid="20"/>
                                        </p:tgtEl>
                                        <p:attrNameLst>
                                          <p:attrName>ppt_h</p:attrName>
                                        </p:attrNameLst>
                                      </p:cBhvr>
                                      <p:tavLst>
                                        <p:tav tm="0">
                                          <p:val>
                                            <p:fltVal val="0"/>
                                          </p:val>
                                        </p:tav>
                                        <p:tav tm="100000">
                                          <p:val>
                                            <p:strVal val="#ppt_h"/>
                                          </p:val>
                                        </p:tav>
                                      </p:tavLst>
                                    </p:anim>
                                    <p:animEffect transition="in" filter="fade">
                                      <p:cBhvr>
                                        <p:cTn id="14" dur="700"/>
                                        <p:tgtEl>
                                          <p:spTgt spid="20"/>
                                        </p:tgtEl>
                                      </p:cBhvr>
                                    </p:animEffect>
                                  </p:childTnLst>
                                </p:cTn>
                              </p:par>
                              <p:par>
                                <p:cTn id="15" presetID="10" presetClass="exit" presetSubtype="0" fill="hold" nodeType="withEffect">
                                  <p:stCondLst>
                                    <p:cond delay="1600"/>
                                  </p:stCondLst>
                                  <p:childTnLst>
                                    <p:animEffect transition="out" filter="fade">
                                      <p:cBhvr>
                                        <p:cTn id="16" dur="1000"/>
                                        <p:tgtEl>
                                          <p:spTgt spid="20"/>
                                        </p:tgtEl>
                                      </p:cBhvr>
                                    </p:animEffect>
                                    <p:set>
                                      <p:cBhvr>
                                        <p:cTn id="17" dur="1" fill="hold">
                                          <p:stCondLst>
                                            <p:cond delay="999"/>
                                          </p:stCondLst>
                                        </p:cTn>
                                        <p:tgtEl>
                                          <p:spTgt spid="20"/>
                                        </p:tgtEl>
                                        <p:attrNameLst>
                                          <p:attrName>style.visibility</p:attrName>
                                        </p:attrNameLst>
                                      </p:cBhvr>
                                      <p:to>
                                        <p:strVal val="hidden"/>
                                      </p:to>
                                    </p:set>
                                  </p:childTnLst>
                                </p:cTn>
                              </p:par>
                              <p:par>
                                <p:cTn id="18" presetID="8" presetClass="emph" presetSubtype="0" fill="hold" nodeType="withEffect">
                                  <p:stCondLst>
                                    <p:cond delay="1500"/>
                                  </p:stCondLst>
                                  <p:childTnLst>
                                    <p:animRot by="14400000">
                                      <p:cBhvr>
                                        <p:cTn id="19" dur="3000" fill="hold"/>
                                        <p:tgtEl>
                                          <p:spTgt spid="20"/>
                                        </p:tgtEl>
                                        <p:attrNameLst>
                                          <p:attrName>r</p:attrName>
                                        </p:attrNameLst>
                                      </p:cBhvr>
                                    </p:animRot>
                                  </p:childTnLst>
                                </p:cTn>
                              </p:par>
                              <p:par>
                                <p:cTn id="20" presetID="23" presetClass="entr" presetSubtype="16" fill="hold" nodeType="withEffect">
                                  <p:stCondLst>
                                    <p:cond delay="13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childTnLst>
                                </p:cTn>
                              </p:par>
                              <p:par>
                                <p:cTn id="24" presetID="0" presetClass="path" presetSubtype="0" accel="50000" decel="50000" fill="hold" nodeType="withEffect">
                                  <p:stCondLst>
                                    <p:cond delay="1300"/>
                                  </p:stCondLst>
                                  <p:childTnLst>
                                    <p:animMotion origin="layout" path="M -3.05556E-6 2.53469E-6 L 0.02361 2.53469E-6 " pathEditMode="relative" ptsTypes="AA">
                                      <p:cBhvr>
                                        <p:cTn id="25" dur="500" fill="hold"/>
                                        <p:tgtEl>
                                          <p:spTgt spid="21"/>
                                        </p:tgtEl>
                                        <p:attrNameLst>
                                          <p:attrName>ppt_x</p:attrName>
                                          <p:attrName>ppt_y</p:attrName>
                                        </p:attrNameLst>
                                      </p:cBhvr>
                                    </p:animMotion>
                                  </p:childTnLst>
                                </p:cTn>
                              </p:par>
                              <p:par>
                                <p:cTn id="26" presetID="0" presetClass="path" presetSubtype="0" accel="50000" decel="50000" fill="hold" nodeType="withEffect">
                                  <p:stCondLst>
                                    <p:cond delay="1800"/>
                                  </p:stCondLst>
                                  <p:childTnLst>
                                    <p:animMotion origin="layout" path="M 0.02361 1.12858E-6 L -0.06303 1.12858E-6 " pathEditMode="relative" rAng="0" ptsTypes="AA">
                                      <p:cBhvr>
                                        <p:cTn id="27" dur="2000" fill="hold"/>
                                        <p:tgtEl>
                                          <p:spTgt spid="21"/>
                                        </p:tgtEl>
                                        <p:attrNameLst>
                                          <p:attrName>ppt_x</p:attrName>
                                          <p:attrName>ppt_y</p:attrName>
                                        </p:attrNameLst>
                                      </p:cBhvr>
                                      <p:rCtr x="-43" y="0"/>
                                    </p:animMotion>
                                  </p:childTnLst>
                                </p:cTn>
                              </p:par>
                              <p:par>
                                <p:cTn id="28" presetID="10" presetClass="exit" presetSubtype="0" fill="hold" nodeType="withEffect">
                                  <p:stCondLst>
                                    <p:cond delay="2800"/>
                                  </p:stCondLst>
                                  <p:childTnLst>
                                    <p:animEffect transition="out" filter="fade">
                                      <p:cBhvr>
                                        <p:cTn id="29" dur="1000"/>
                                        <p:tgtEl>
                                          <p:spTgt spid="21"/>
                                        </p:tgtEl>
                                      </p:cBhvr>
                                    </p:animEffect>
                                    <p:set>
                                      <p:cBhvr>
                                        <p:cTn id="30" dur="1" fill="hold">
                                          <p:stCondLst>
                                            <p:cond delay="999"/>
                                          </p:stCondLst>
                                        </p:cTn>
                                        <p:tgtEl>
                                          <p:spTgt spid="21"/>
                                        </p:tgtEl>
                                        <p:attrNameLst>
                                          <p:attrName>style.visibility</p:attrName>
                                        </p:attrNameLst>
                                      </p:cBhvr>
                                      <p:to>
                                        <p:strVal val="hidden"/>
                                      </p:to>
                                    </p:set>
                                  </p:childTnLst>
                                </p:cTn>
                              </p:par>
                              <p:par>
                                <p:cTn id="31" presetID="10" presetClass="entr" presetSubtype="0" fill="hold" nodeType="withEffect">
                                  <p:stCondLst>
                                    <p:cond delay="100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0" presetClass="path" presetSubtype="0" accel="50000" decel="50000" fill="hold" nodeType="withEffect">
                                  <p:stCondLst>
                                    <p:cond delay="1100"/>
                                  </p:stCondLst>
                                  <p:childTnLst>
                                    <p:animMotion origin="layout" path="M -3.05556E-6 2.53469E-6 L 0.0474 2.53469E-6 " pathEditMode="relative" ptsTypes="AA">
                                      <p:cBhvr>
                                        <p:cTn id="35" dur="3000" fill="hold"/>
                                        <p:tgtEl>
                                          <p:spTgt spid="22"/>
                                        </p:tgtEl>
                                        <p:attrNameLst>
                                          <p:attrName>ppt_x</p:attrName>
                                          <p:attrName>ppt_y</p:attrName>
                                        </p:attrNameLst>
                                      </p:cBhvr>
                                    </p:animMotion>
                                  </p:childTnLst>
                                </p:cTn>
                              </p:par>
                              <p:par>
                                <p:cTn id="36" presetID="10" presetClass="exit" presetSubtype="0" fill="hold" nodeType="withEffect">
                                  <p:stCondLst>
                                    <p:cond delay="2100"/>
                                  </p:stCondLst>
                                  <p:childTnLst>
                                    <p:animEffect transition="out" filter="fade">
                                      <p:cBhvr>
                                        <p:cTn id="37" dur="1000"/>
                                        <p:tgtEl>
                                          <p:spTgt spid="22"/>
                                        </p:tgtEl>
                                      </p:cBhvr>
                                    </p:animEffect>
                                    <p:set>
                                      <p:cBhvr>
                                        <p:cTn id="38" dur="1" fill="hold">
                                          <p:stCondLst>
                                            <p:cond delay="999"/>
                                          </p:stCondLst>
                                        </p:cTn>
                                        <p:tgtEl>
                                          <p:spTgt spid="22"/>
                                        </p:tgtEl>
                                        <p:attrNameLst>
                                          <p:attrName>style.visibility</p:attrName>
                                        </p:attrNameLst>
                                      </p:cBhvr>
                                      <p:to>
                                        <p:strVal val="hidden"/>
                                      </p:to>
                                    </p:set>
                                  </p:childTnLst>
                                </p:cTn>
                              </p:par>
                              <p:par>
                                <p:cTn id="39" presetID="10" presetClass="entr" presetSubtype="0" fill="hold" nodeType="withEffect">
                                  <p:stCondLst>
                                    <p:cond delay="130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xit" presetSubtype="0" fill="hold" nodeType="withEffect">
                                  <p:stCondLst>
                                    <p:cond delay="180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par>
                                <p:cTn id="45" presetID="10" presetClass="entr" presetSubtype="0" fill="hold" nodeType="withEffect">
                                  <p:stCondLst>
                                    <p:cond delay="10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childTnLst>
                                </p:cTn>
                              </p:par>
                              <p:par>
                                <p:cTn id="48" presetID="10" presetClass="exit" presetSubtype="0" fill="hold" nodeType="withEffect">
                                  <p:stCondLst>
                                    <p:cond delay="2000"/>
                                  </p:stCondLst>
                                  <p:childTnLst>
                                    <p:animEffect transition="out" filter="fade">
                                      <p:cBhvr>
                                        <p:cTn id="49" dur="1800"/>
                                        <p:tgtEl>
                                          <p:spTgt spid="24"/>
                                        </p:tgtEl>
                                      </p:cBhvr>
                                    </p:animEffect>
                                    <p:set>
                                      <p:cBhvr>
                                        <p:cTn id="50" dur="1" fill="hold">
                                          <p:stCondLst>
                                            <p:cond delay="1799"/>
                                          </p:stCondLst>
                                        </p:cTn>
                                        <p:tgtEl>
                                          <p:spTgt spid="24"/>
                                        </p:tgtEl>
                                        <p:attrNameLst>
                                          <p:attrName>style.visibility</p:attrName>
                                        </p:attrNameLst>
                                      </p:cBhvr>
                                      <p:to>
                                        <p:strVal val="hidden"/>
                                      </p:to>
                                    </p:set>
                                  </p:childTnLst>
                                </p:cTn>
                              </p:par>
                              <p:par>
                                <p:cTn id="51" presetID="22" presetClass="entr" presetSubtype="8" fill="hold" nodeType="withEffect">
                                  <p:stCondLst>
                                    <p:cond delay="200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1000"/>
                                        <p:tgtEl>
                                          <p:spTgt spid="9"/>
                                        </p:tgtEl>
                                      </p:cBhvr>
                                    </p:animEffect>
                                  </p:childTnLst>
                                </p:cTn>
                              </p:par>
                              <p:par>
                                <p:cTn id="54" presetID="22" presetClass="entr" presetSubtype="4" fill="hold" nodeType="withEffect">
                                  <p:stCondLst>
                                    <p:cond delay="2200"/>
                                  </p:stCondLst>
                                  <p:childTnLst>
                                    <p:set>
                                      <p:cBhvr>
                                        <p:cTn id="55" dur="1" fill="hold">
                                          <p:stCondLst>
                                            <p:cond delay="0"/>
                                          </p:stCondLst>
                                        </p:cTn>
                                        <p:tgtEl>
                                          <p:spTgt spid="8"/>
                                        </p:tgtEl>
                                        <p:attrNameLst>
                                          <p:attrName>style.visibility</p:attrName>
                                        </p:attrNameLst>
                                      </p:cBhvr>
                                      <p:to>
                                        <p:strVal val="visible"/>
                                      </p:to>
                                    </p:set>
                                    <p:animEffect transition="in" filter="wipe(down)">
                                      <p:cBhvr>
                                        <p:cTn id="56" dur="1000"/>
                                        <p:tgtEl>
                                          <p:spTgt spid="8"/>
                                        </p:tgtEl>
                                      </p:cBhvr>
                                    </p:animEffect>
                                  </p:childTnLst>
                                </p:cTn>
                              </p:par>
                              <p:par>
                                <p:cTn id="57" presetID="22" presetClass="entr" presetSubtype="8" fill="hold" nodeType="withEffect">
                                  <p:stCondLst>
                                    <p:cond delay="280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1000"/>
                                        <p:tgtEl>
                                          <p:spTgt spid="18"/>
                                        </p:tgtEl>
                                      </p:cBhvr>
                                    </p:animEffect>
                                  </p:childTnLst>
                                </p:cTn>
                              </p:par>
                              <p:par>
                                <p:cTn id="60" presetID="22" presetClass="entr" presetSubtype="8" fill="hold" nodeType="withEffect">
                                  <p:stCondLst>
                                    <p:cond delay="280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a:p>
        </p:txBody>
      </p:sp>
      <p:sp>
        <p:nvSpPr>
          <p:cNvPr id="3" name="세로 텍스트 개체 틀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날짜 개체 틀 3"/>
          <p:cNvSpPr>
            <a:spLocks noGrp="1"/>
          </p:cNvSpPr>
          <p:nvPr>
            <p:ph type="dt" sz="half" idx="10"/>
          </p:nvPr>
        </p:nvSpPr>
        <p:spPr/>
        <p:txBody>
          <a:bodyPr/>
          <a:lstStyle/>
          <a:p>
            <a:fld id="{10746080-453C-4BEF-9A1F-F094B996EB79}" type="datetimeFigureOut">
              <a:rPr lang="en-US" smtClean="0"/>
              <a:t>8/4/2020</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347838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en-US" altLang="ko-KR"/>
              <a:t>Click to edit Master title style</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날짜 개체 틀 3"/>
          <p:cNvSpPr>
            <a:spLocks noGrp="1"/>
          </p:cNvSpPr>
          <p:nvPr>
            <p:ph type="dt" sz="half" idx="10"/>
          </p:nvPr>
        </p:nvSpPr>
        <p:spPr/>
        <p:txBody>
          <a:bodyPr/>
          <a:lstStyle/>
          <a:p>
            <a:fld id="{10746080-453C-4BEF-9A1F-F094B996EB79}" type="datetimeFigureOut">
              <a:rPr lang="en-US" smtClean="0"/>
              <a:t>8/4/2020</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292270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a:p>
        </p:txBody>
      </p:sp>
      <p:sp>
        <p:nvSpPr>
          <p:cNvPr id="3" name="내용 개체 틀 2"/>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날짜 개체 틀 3"/>
          <p:cNvSpPr>
            <a:spLocks noGrp="1"/>
          </p:cNvSpPr>
          <p:nvPr>
            <p:ph type="dt" sz="half" idx="10"/>
          </p:nvPr>
        </p:nvSpPr>
        <p:spPr/>
        <p:txBody>
          <a:bodyPr/>
          <a:lstStyle/>
          <a:p>
            <a:fld id="{10746080-453C-4BEF-9A1F-F094B996EB79}" type="datetimeFigureOut">
              <a:rPr lang="en-US" smtClean="0"/>
              <a:t>8/4/2020</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295383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en-US" altLang="ko-KR"/>
              <a:t>Click to edit Master title style</a:t>
            </a:r>
            <a:endParaRPr lang="ko-KR" altLang="en-US" dirty="0"/>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날짜 개체 틀 3"/>
          <p:cNvSpPr>
            <a:spLocks noGrp="1"/>
          </p:cNvSpPr>
          <p:nvPr>
            <p:ph type="dt" sz="half" idx="10"/>
          </p:nvPr>
        </p:nvSpPr>
        <p:spPr/>
        <p:txBody>
          <a:bodyPr/>
          <a:lstStyle/>
          <a:p>
            <a:fld id="{10746080-453C-4BEF-9A1F-F094B996EB79}" type="datetimeFigureOut">
              <a:rPr lang="en-US" smtClean="0"/>
              <a:t>8/4/2020</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1062986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날짜 개체 틀 4"/>
          <p:cNvSpPr>
            <a:spLocks noGrp="1"/>
          </p:cNvSpPr>
          <p:nvPr>
            <p:ph type="dt" sz="half" idx="10"/>
          </p:nvPr>
        </p:nvSpPr>
        <p:spPr/>
        <p:txBody>
          <a:bodyPr/>
          <a:lstStyle/>
          <a:p>
            <a:fld id="{10746080-453C-4BEF-9A1F-F094B996EB79}" type="datetimeFigureOut">
              <a:rPr lang="en-US" smtClean="0"/>
              <a:t>8/4/2020</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75622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en-US" altLang="ko-KR"/>
              <a:t>Click to edit Master title style</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날짜 개체 틀 6"/>
          <p:cNvSpPr>
            <a:spLocks noGrp="1"/>
          </p:cNvSpPr>
          <p:nvPr>
            <p:ph type="dt" sz="half" idx="10"/>
          </p:nvPr>
        </p:nvSpPr>
        <p:spPr/>
        <p:txBody>
          <a:bodyPr/>
          <a:lstStyle/>
          <a:p>
            <a:fld id="{10746080-453C-4BEF-9A1F-F094B996EB79}" type="datetimeFigureOut">
              <a:rPr lang="en-US" smtClean="0"/>
              <a:t>8/4/2020</a:t>
            </a:fld>
            <a:endParaRPr lang="en-US"/>
          </a:p>
        </p:txBody>
      </p:sp>
      <p:sp>
        <p:nvSpPr>
          <p:cNvPr id="8" name="바닥글 개체 틀 7"/>
          <p:cNvSpPr>
            <a:spLocks noGrp="1"/>
          </p:cNvSpPr>
          <p:nvPr>
            <p:ph type="ftr" sz="quarter" idx="11"/>
          </p:nvPr>
        </p:nvSpPr>
        <p:spPr/>
        <p:txBody>
          <a:bodyPr/>
          <a:lstStyle/>
          <a:p>
            <a:endParaRPr lang="en-US"/>
          </a:p>
        </p:txBody>
      </p:sp>
      <p:sp>
        <p:nvSpPr>
          <p:cNvPr id="9" name="슬라이드 번호 개체 틀 8"/>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363709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a:p>
        </p:txBody>
      </p:sp>
      <p:sp>
        <p:nvSpPr>
          <p:cNvPr id="3" name="날짜 개체 틀 2"/>
          <p:cNvSpPr>
            <a:spLocks noGrp="1"/>
          </p:cNvSpPr>
          <p:nvPr>
            <p:ph type="dt" sz="half" idx="10"/>
          </p:nvPr>
        </p:nvSpPr>
        <p:spPr/>
        <p:txBody>
          <a:bodyPr/>
          <a:lstStyle/>
          <a:p>
            <a:fld id="{10746080-453C-4BEF-9A1F-F094B996EB79}" type="datetimeFigureOut">
              <a:rPr lang="en-US" smtClean="0"/>
              <a:t>8/4/2020</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2044104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0746080-453C-4BEF-9A1F-F094B996EB79}" type="datetimeFigureOut">
              <a:rPr lang="en-US" smtClean="0"/>
              <a:t>8/4/2020</a:t>
            </a:fld>
            <a:endParaRPr lang="en-US"/>
          </a:p>
        </p:txBody>
      </p:sp>
      <p:sp>
        <p:nvSpPr>
          <p:cNvPr id="3" name="바닥글 개체 틀 2"/>
          <p:cNvSpPr>
            <a:spLocks noGrp="1"/>
          </p:cNvSpPr>
          <p:nvPr>
            <p:ph type="ftr" sz="quarter" idx="11"/>
          </p:nvPr>
        </p:nvSpPr>
        <p:spPr/>
        <p:txBody>
          <a:bodyPr/>
          <a:lstStyle/>
          <a:p>
            <a:endParaRPr lang="en-US"/>
          </a:p>
        </p:txBody>
      </p:sp>
      <p:sp>
        <p:nvSpPr>
          <p:cNvPr id="4" name="슬라이드 번호 개체 틀 3"/>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3900000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en-US" altLang="ko-KR"/>
              <a:t>Click to edit Master title style</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날짜 개체 틀 4"/>
          <p:cNvSpPr>
            <a:spLocks noGrp="1"/>
          </p:cNvSpPr>
          <p:nvPr>
            <p:ph type="dt" sz="half" idx="10"/>
          </p:nvPr>
        </p:nvSpPr>
        <p:spPr/>
        <p:txBody>
          <a:bodyPr/>
          <a:lstStyle/>
          <a:p>
            <a:fld id="{10746080-453C-4BEF-9A1F-F094B996EB79}" type="datetimeFigureOut">
              <a:rPr lang="en-US" smtClean="0"/>
              <a:t>8/4/2020</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1930476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en-US" altLang="ko-KR"/>
              <a:t>Click to edit Master title style</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ko-KR" altLang="en-US" dirty="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날짜 개체 틀 4"/>
          <p:cNvSpPr>
            <a:spLocks noGrp="1"/>
          </p:cNvSpPr>
          <p:nvPr>
            <p:ph type="dt" sz="half" idx="10"/>
          </p:nvPr>
        </p:nvSpPr>
        <p:spPr/>
        <p:txBody>
          <a:bodyPr/>
          <a:lstStyle/>
          <a:p>
            <a:fld id="{10746080-453C-4BEF-9A1F-F094B996EB79}" type="datetimeFigureOut">
              <a:rPr lang="en-US" smtClean="0"/>
              <a:t>8/4/2020</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D1B2EFE9-D440-4A3B-858C-5FEDF5DD0E10}" type="slidenum">
              <a:rPr lang="en-US" smtClean="0"/>
              <a:t>‹#›</a:t>
            </a:fld>
            <a:endParaRPr lang="en-US"/>
          </a:p>
        </p:txBody>
      </p:sp>
    </p:spTree>
    <p:extLst>
      <p:ext uri="{BB962C8B-B14F-4D97-AF65-F5344CB8AC3E}">
        <p14:creationId xmlns:p14="http://schemas.microsoft.com/office/powerpoint/2010/main" val="3616840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그림 3" descr="1.png"/>
          <p:cNvPicPr>
            <a:picLocks noChangeAspect="1"/>
          </p:cNvPicPr>
          <p:nvPr/>
        </p:nvPicPr>
        <p:blipFill>
          <a:blip r:embed="rId13"/>
          <a:stretch>
            <a:fillRect/>
          </a:stretch>
        </p:blipFill>
        <p:spPr>
          <a:xfrm>
            <a:off x="377" y="-40058"/>
            <a:ext cx="9143245" cy="6857434"/>
          </a:xfrm>
          <a:prstGeom prst="rect">
            <a:avLst/>
          </a:prstGeom>
        </p:spPr>
      </p:pic>
      <p:pic>
        <p:nvPicPr>
          <p:cNvPr id="8" name="그림 4" descr="29.png"/>
          <p:cNvPicPr>
            <a:picLocks noChangeAspect="1"/>
          </p:cNvPicPr>
          <p:nvPr/>
        </p:nvPicPr>
        <p:blipFill>
          <a:blip r:embed="rId14"/>
          <a:srcRect t="98609"/>
          <a:stretch>
            <a:fillRect/>
          </a:stretch>
        </p:blipFill>
        <p:spPr>
          <a:xfrm>
            <a:off x="377" y="6762307"/>
            <a:ext cx="9143245" cy="95410"/>
          </a:xfrm>
          <a:prstGeom prst="rect">
            <a:avLst/>
          </a:prstGeom>
        </p:spPr>
      </p:pic>
      <p:pic>
        <p:nvPicPr>
          <p:cNvPr id="9" name="그림 5" descr="5.png"/>
          <p:cNvPicPr>
            <a:picLocks noChangeAspect="1"/>
          </p:cNvPicPr>
          <p:nvPr/>
        </p:nvPicPr>
        <p:blipFill>
          <a:blip r:embed="rId15"/>
          <a:srcRect l="87212" t="2942" r="3368" b="81863"/>
          <a:stretch>
            <a:fillRect/>
          </a:stretch>
        </p:blipFill>
        <p:spPr>
          <a:xfrm>
            <a:off x="7974419" y="202019"/>
            <a:ext cx="861237" cy="1041990"/>
          </a:xfrm>
          <a:prstGeom prst="rect">
            <a:avLst/>
          </a:prstGeom>
        </p:spPr>
      </p:pic>
      <p:pic>
        <p:nvPicPr>
          <p:cNvPr id="10" name="그림 6" descr="2.png"/>
          <p:cNvPicPr>
            <a:picLocks noChangeAspect="1"/>
          </p:cNvPicPr>
          <p:nvPr/>
        </p:nvPicPr>
        <p:blipFill>
          <a:blip r:embed="rId16"/>
          <a:srcRect l="4299" t="1236" r="75932" b="93492"/>
          <a:stretch>
            <a:fillRect/>
          </a:stretch>
        </p:blipFill>
        <p:spPr>
          <a:xfrm>
            <a:off x="393405" y="85060"/>
            <a:ext cx="1807535" cy="361507"/>
          </a:xfrm>
          <a:prstGeom prst="rect">
            <a:avLst/>
          </a:prstGeom>
        </p:spPr>
      </p:pic>
      <p:pic>
        <p:nvPicPr>
          <p:cNvPr id="12" name="그림 8" descr="3.png"/>
          <p:cNvPicPr>
            <a:picLocks noChangeAspect="1"/>
          </p:cNvPicPr>
          <p:nvPr/>
        </p:nvPicPr>
        <p:blipFill>
          <a:blip r:embed="rId17"/>
          <a:srcRect l="3019" r="95120" b="94422"/>
          <a:stretch>
            <a:fillRect/>
          </a:stretch>
        </p:blipFill>
        <p:spPr>
          <a:xfrm>
            <a:off x="276447" y="283"/>
            <a:ext cx="170120" cy="382489"/>
          </a:xfrm>
          <a:prstGeom prst="rect">
            <a:avLst/>
          </a:prstGeom>
        </p:spPr>
      </p:pic>
      <p:pic>
        <p:nvPicPr>
          <p:cNvPr id="13" name="그림 9" descr="4.png"/>
          <p:cNvPicPr>
            <a:picLocks noChangeAspect="1"/>
          </p:cNvPicPr>
          <p:nvPr/>
        </p:nvPicPr>
        <p:blipFill>
          <a:blip r:embed="rId18"/>
          <a:srcRect l="3136" t="4337" r="95352" b="87600"/>
          <a:stretch>
            <a:fillRect/>
          </a:stretch>
        </p:blipFill>
        <p:spPr>
          <a:xfrm>
            <a:off x="287079" y="297712"/>
            <a:ext cx="138223" cy="552893"/>
          </a:xfrm>
          <a:prstGeom prst="rect">
            <a:avLst/>
          </a:prstGeom>
        </p:spPr>
      </p:pic>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746080-453C-4BEF-9A1F-F094B996EB79}" type="datetimeFigureOut">
              <a:rPr lang="en-US" smtClean="0"/>
              <a:t>8/4/2020</a:t>
            </a:fld>
            <a:endParaRPr 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2EFE9-D440-4A3B-858C-5FEDF5DD0E10}" type="slidenum">
              <a:rPr lang="en-US" smtClean="0"/>
              <a:t>‹#›</a:t>
            </a:fld>
            <a:endParaRPr lang="en-US"/>
          </a:p>
        </p:txBody>
      </p:sp>
    </p:spTree>
    <p:extLst>
      <p:ext uri="{BB962C8B-B14F-4D97-AF65-F5344CB8AC3E}">
        <p14:creationId xmlns:p14="http://schemas.microsoft.com/office/powerpoint/2010/main" val="393249298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slideLayout" Target="../slideLayouts/slideLayout2.xml"/><Relationship Id="rId4" Type="http://schemas.openxmlformats.org/officeDocument/2006/relationships/tags" Target="../tags/tag100.xml"/></Relationships>
</file>

<file path=ppt/slides/_rels/slide101.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81.emf"/><Relationship Id="rId5" Type="http://schemas.openxmlformats.org/officeDocument/2006/relationships/slideLayout" Target="../slideLayouts/slideLayout2.xml"/><Relationship Id="rId4" Type="http://schemas.openxmlformats.org/officeDocument/2006/relationships/tags" Target="../tags/tag10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vmlDrawing" Target="../drawings/vmlDrawing7.vml"/><Relationship Id="rId5" Type="http://schemas.openxmlformats.org/officeDocument/2006/relationships/image" Target="../media/image25.emf"/><Relationship Id="rId4"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8.vml"/><Relationship Id="rId5" Type="http://schemas.openxmlformats.org/officeDocument/2006/relationships/image" Target="../media/image26.e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9.vml"/><Relationship Id="rId5" Type="http://schemas.openxmlformats.org/officeDocument/2006/relationships/image" Target="../media/image27.emf"/><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10.vml"/><Relationship Id="rId5" Type="http://schemas.openxmlformats.org/officeDocument/2006/relationships/image" Target="../media/image28.w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12.vml"/><Relationship Id="rId5" Type="http://schemas.openxmlformats.org/officeDocument/2006/relationships/image" Target="../media/image30.wmf"/><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13.vml"/><Relationship Id="rId5" Type="http://schemas.openxmlformats.org/officeDocument/2006/relationships/image" Target="../media/image31.wmf"/><Relationship Id="rId4" Type="http://schemas.openxmlformats.org/officeDocument/2006/relationships/oleObject" Target="../embeddings/oleObject13.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vmlDrawing" Target="../drawings/vmlDrawing14.vml"/><Relationship Id="rId5" Type="http://schemas.openxmlformats.org/officeDocument/2006/relationships/image" Target="../media/image32.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15.vml"/><Relationship Id="rId6" Type="http://schemas.openxmlformats.org/officeDocument/2006/relationships/image" Target="../media/image33.wmf"/><Relationship Id="rId5" Type="http://schemas.openxmlformats.org/officeDocument/2006/relationships/oleObject" Target="../embeddings/oleObject15.bin"/><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16.vml"/><Relationship Id="rId6" Type="http://schemas.openxmlformats.org/officeDocument/2006/relationships/image" Target="../media/image34.wmf"/><Relationship Id="rId5" Type="http://schemas.openxmlformats.org/officeDocument/2006/relationships/oleObject" Target="../embeddings/oleObject16.bin"/><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35.wmf"/><Relationship Id="rId4" Type="http://schemas.openxmlformats.org/officeDocument/2006/relationships/oleObject" Target="../embeddings/oleObject17.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tags" Target="../tags/tag19.xml"/><Relationship Id="rId7" Type="http://schemas.openxmlformats.org/officeDocument/2006/relationships/oleObject" Target="../embeddings/oleObject19.bin"/><Relationship Id="rId2" Type="http://schemas.openxmlformats.org/officeDocument/2006/relationships/tags" Target="../tags/tag18.xml"/><Relationship Id="rId1" Type="http://schemas.openxmlformats.org/officeDocument/2006/relationships/vmlDrawing" Target="../drawings/vmlDrawing18.vml"/><Relationship Id="rId6" Type="http://schemas.openxmlformats.org/officeDocument/2006/relationships/image" Target="../media/image36.wmf"/><Relationship Id="rId5" Type="http://schemas.openxmlformats.org/officeDocument/2006/relationships/oleObject" Target="../embeddings/oleObject18.bin"/><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vmlDrawing" Target="../drawings/vmlDrawing19.vml"/><Relationship Id="rId5" Type="http://schemas.openxmlformats.org/officeDocument/2006/relationships/image" Target="../media/image39.wmf"/><Relationship Id="rId4" Type="http://schemas.openxmlformats.org/officeDocument/2006/relationships/oleObject" Target="../embeddings/oleObject20.bin"/></Relationships>
</file>

<file path=ppt/slides/_rels/slide4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vmlDrawing" Target="../drawings/vmlDrawing20.vml"/><Relationship Id="rId5" Type="http://schemas.openxmlformats.org/officeDocument/2006/relationships/image" Target="../media/image43.wmf"/><Relationship Id="rId4" Type="http://schemas.openxmlformats.org/officeDocument/2006/relationships/oleObject" Target="../embeddings/oleObject21.bin"/></Relationships>
</file>

<file path=ppt/slides/_rels/slide45.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tags" Target="../tags/tag25.xml"/><Relationship Id="rId7" Type="http://schemas.openxmlformats.org/officeDocument/2006/relationships/oleObject" Target="../embeddings/oleObject22.bin"/><Relationship Id="rId2" Type="http://schemas.openxmlformats.org/officeDocument/2006/relationships/tags" Target="../tags/tag24.xml"/><Relationship Id="rId1" Type="http://schemas.openxmlformats.org/officeDocument/2006/relationships/vmlDrawing" Target="../drawings/vmlDrawing21.vml"/><Relationship Id="rId6" Type="http://schemas.openxmlformats.org/officeDocument/2006/relationships/slideLayout" Target="../slideLayouts/slideLayout2.xml"/><Relationship Id="rId5" Type="http://schemas.openxmlformats.org/officeDocument/2006/relationships/tags" Target="../tags/tag27.xml"/><Relationship Id="rId10" Type="http://schemas.openxmlformats.org/officeDocument/2006/relationships/image" Target="../media/image45.wmf"/><Relationship Id="rId4" Type="http://schemas.openxmlformats.org/officeDocument/2006/relationships/tags" Target="../tags/tag26.xml"/><Relationship Id="rId9" Type="http://schemas.openxmlformats.org/officeDocument/2006/relationships/oleObject" Target="../embeddings/oleObject23.bin"/></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vmlDrawing" Target="../drawings/vmlDrawing22.vml"/><Relationship Id="rId5" Type="http://schemas.openxmlformats.org/officeDocument/2006/relationships/image" Target="../media/image46.wmf"/><Relationship Id="rId4" Type="http://schemas.openxmlformats.org/officeDocument/2006/relationships/oleObject" Target="../embeddings/oleObject24.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vmlDrawing" Target="../drawings/vmlDrawing23.vml"/><Relationship Id="rId5" Type="http://schemas.openxmlformats.org/officeDocument/2006/relationships/image" Target="../media/image47.wmf"/><Relationship Id="rId4" Type="http://schemas.openxmlformats.org/officeDocument/2006/relationships/oleObject" Target="../embeddings/oleObject25.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9.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vmlDrawing" Target="../drawings/vmlDrawing24.vml"/><Relationship Id="rId5" Type="http://schemas.openxmlformats.org/officeDocument/2006/relationships/image" Target="../media/image48.wmf"/><Relationship Id="rId4" Type="http://schemas.openxmlformats.org/officeDocument/2006/relationships/oleObject" Target="../embeddings/oleObject26.bin"/></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vmlDrawing" Target="../drawings/vmlDrawing25.vml"/><Relationship Id="rId5" Type="http://schemas.openxmlformats.org/officeDocument/2006/relationships/image" Target="../media/image49.wmf"/><Relationship Id="rId4" Type="http://schemas.openxmlformats.org/officeDocument/2006/relationships/oleObject" Target="../embeddings/oleObject27.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vmlDrawing" Target="../drawings/vmlDrawing26.vml"/><Relationship Id="rId5" Type="http://schemas.openxmlformats.org/officeDocument/2006/relationships/image" Target="../media/image50.wmf"/><Relationship Id="rId4" Type="http://schemas.openxmlformats.org/officeDocument/2006/relationships/oleObject" Target="../embeddings/oleObject28.bin"/></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27.vml"/><Relationship Id="rId5" Type="http://schemas.openxmlformats.org/officeDocument/2006/relationships/image" Target="../media/image51.wmf"/><Relationship Id="rId4" Type="http://schemas.openxmlformats.org/officeDocument/2006/relationships/oleObject" Target="../embeddings/oleObject29.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vmlDrawing" Target="../drawings/vmlDrawing28.vml"/><Relationship Id="rId5" Type="http://schemas.openxmlformats.org/officeDocument/2006/relationships/image" Target="../media/image52.wmf"/><Relationship Id="rId4" Type="http://schemas.openxmlformats.org/officeDocument/2006/relationships/oleObject" Target="../embeddings/oleObject30.bin"/></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0.w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vmlDrawing" Target="../drawings/vmlDrawing29.vml"/><Relationship Id="rId5" Type="http://schemas.openxmlformats.org/officeDocument/2006/relationships/image" Target="../media/image53.wmf"/><Relationship Id="rId4" Type="http://schemas.openxmlformats.org/officeDocument/2006/relationships/oleObject" Target="../embeddings/oleObject31.bin"/></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vmlDrawing" Target="../drawings/vmlDrawing30.vml"/><Relationship Id="rId5" Type="http://schemas.openxmlformats.org/officeDocument/2006/relationships/image" Target="../media/image54.wmf"/><Relationship Id="rId4" Type="http://schemas.openxmlformats.org/officeDocument/2006/relationships/oleObject" Target="../embeddings/oleObject32.bin"/></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vmlDrawing" Target="../drawings/vmlDrawing31.vml"/><Relationship Id="rId5" Type="http://schemas.openxmlformats.org/officeDocument/2006/relationships/image" Target="../media/image55.wmf"/><Relationship Id="rId4" Type="http://schemas.openxmlformats.org/officeDocument/2006/relationships/oleObject" Target="../embeddings/oleObject33.bin"/></Relationships>
</file>

<file path=ppt/slides/_rels/slide67.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tags" Target="../tags/tag42.xml"/><Relationship Id="rId7" Type="http://schemas.openxmlformats.org/officeDocument/2006/relationships/oleObject" Target="../embeddings/oleObject35.bin"/><Relationship Id="rId2" Type="http://schemas.openxmlformats.org/officeDocument/2006/relationships/tags" Target="../tags/tag41.xml"/><Relationship Id="rId1" Type="http://schemas.openxmlformats.org/officeDocument/2006/relationships/vmlDrawing" Target="../drawings/vmlDrawing32.vml"/><Relationship Id="rId6" Type="http://schemas.openxmlformats.org/officeDocument/2006/relationships/image" Target="../media/image55.wmf"/><Relationship Id="rId5" Type="http://schemas.openxmlformats.org/officeDocument/2006/relationships/oleObject" Target="../embeddings/oleObject34.bin"/><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vmlDrawing" Target="../drawings/vmlDrawing33.vml"/><Relationship Id="rId5" Type="http://schemas.openxmlformats.org/officeDocument/2006/relationships/image" Target="../media/image56.wmf"/><Relationship Id="rId4" Type="http://schemas.openxmlformats.org/officeDocument/2006/relationships/oleObject" Target="../embeddings/oleObject36.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vmlDrawing" Target="../drawings/vmlDrawing34.vml"/><Relationship Id="rId5" Type="http://schemas.openxmlformats.org/officeDocument/2006/relationships/image" Target="../media/image57.wmf"/><Relationship Id="rId4" Type="http://schemas.openxmlformats.org/officeDocument/2006/relationships/oleObject" Target="../embeddings/oleObject37.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1.wmf"/><Relationship Id="rId4"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59.emf"/><Relationship Id="rId2" Type="http://schemas.openxmlformats.org/officeDocument/2006/relationships/tags" Target="../tags/tag45.xml"/><Relationship Id="rId1" Type="http://schemas.openxmlformats.org/officeDocument/2006/relationships/vmlDrawing" Target="../drawings/vmlDrawing35.vml"/><Relationship Id="rId6" Type="http://schemas.openxmlformats.org/officeDocument/2006/relationships/tags" Target="../tags/tag49.xml"/><Relationship Id="rId11" Type="http://schemas.openxmlformats.org/officeDocument/2006/relationships/oleObject" Target="../embeddings/oleObject39.bin"/><Relationship Id="rId5" Type="http://schemas.openxmlformats.org/officeDocument/2006/relationships/tags" Target="../tags/tag48.xml"/><Relationship Id="rId10" Type="http://schemas.openxmlformats.org/officeDocument/2006/relationships/image" Target="../media/image58.emf"/><Relationship Id="rId4" Type="http://schemas.openxmlformats.org/officeDocument/2006/relationships/tags" Target="../tags/tag47.xml"/><Relationship Id="rId9" Type="http://schemas.openxmlformats.org/officeDocument/2006/relationships/oleObject" Target="../embeddings/oleObject38.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vmlDrawing" Target="../drawings/vmlDrawing36.vml"/><Relationship Id="rId5" Type="http://schemas.openxmlformats.org/officeDocument/2006/relationships/image" Target="../media/image60.emf"/><Relationship Id="rId4" Type="http://schemas.openxmlformats.org/officeDocument/2006/relationships/oleObject" Target="../embeddings/oleObject40.bin"/></Relationships>
</file>

<file path=ppt/slides/_rels/slide76.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tags" Target="../tags/tag53.xml"/><Relationship Id="rId7" Type="http://schemas.openxmlformats.org/officeDocument/2006/relationships/oleObject" Target="../embeddings/oleObject42.bin"/><Relationship Id="rId2" Type="http://schemas.openxmlformats.org/officeDocument/2006/relationships/tags" Target="../tags/tag52.xml"/><Relationship Id="rId1" Type="http://schemas.openxmlformats.org/officeDocument/2006/relationships/vmlDrawing" Target="../drawings/vmlDrawing37.vml"/><Relationship Id="rId6" Type="http://schemas.openxmlformats.org/officeDocument/2006/relationships/image" Target="../media/image61.emf"/><Relationship Id="rId5" Type="http://schemas.openxmlformats.org/officeDocument/2006/relationships/oleObject" Target="../embeddings/oleObject41.bin"/><Relationship Id="rId4"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vmlDrawing" Target="../drawings/vmlDrawing38.vml"/><Relationship Id="rId5" Type="http://schemas.openxmlformats.org/officeDocument/2006/relationships/image" Target="../media/image63.wmf"/><Relationship Id="rId4" Type="http://schemas.openxmlformats.org/officeDocument/2006/relationships/oleObject" Target="../embeddings/oleObject43.bin"/></Relationships>
</file>

<file path=ppt/slides/_rels/slide78.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tags" Target="../tags/tag56.xml"/><Relationship Id="rId7" Type="http://schemas.openxmlformats.org/officeDocument/2006/relationships/oleObject" Target="../embeddings/oleObject45.bin"/><Relationship Id="rId2" Type="http://schemas.openxmlformats.org/officeDocument/2006/relationships/tags" Target="../tags/tag55.xml"/><Relationship Id="rId1" Type="http://schemas.openxmlformats.org/officeDocument/2006/relationships/vmlDrawing" Target="../drawings/vmlDrawing39.vml"/><Relationship Id="rId6" Type="http://schemas.openxmlformats.org/officeDocument/2006/relationships/image" Target="../media/image61.emf"/><Relationship Id="rId5" Type="http://schemas.openxmlformats.org/officeDocument/2006/relationships/oleObject" Target="../embeddings/oleObject44.bin"/><Relationship Id="rId4"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67.wmf"/><Relationship Id="rId3" Type="http://schemas.openxmlformats.org/officeDocument/2006/relationships/tags" Target="../tags/tag58.xml"/><Relationship Id="rId7" Type="http://schemas.openxmlformats.org/officeDocument/2006/relationships/slideLayout" Target="../slideLayouts/slideLayout2.xml"/><Relationship Id="rId12" Type="http://schemas.openxmlformats.org/officeDocument/2006/relationships/oleObject" Target="../embeddings/oleObject48.bin"/><Relationship Id="rId2" Type="http://schemas.openxmlformats.org/officeDocument/2006/relationships/tags" Target="../tags/tag57.xml"/><Relationship Id="rId1" Type="http://schemas.openxmlformats.org/officeDocument/2006/relationships/vmlDrawing" Target="../drawings/vmlDrawing40.vml"/><Relationship Id="rId6" Type="http://schemas.openxmlformats.org/officeDocument/2006/relationships/tags" Target="../tags/tag61.xml"/><Relationship Id="rId11" Type="http://schemas.openxmlformats.org/officeDocument/2006/relationships/image" Target="../media/image66.wmf"/><Relationship Id="rId5" Type="http://schemas.openxmlformats.org/officeDocument/2006/relationships/tags" Target="../tags/tag60.xml"/><Relationship Id="rId10" Type="http://schemas.openxmlformats.org/officeDocument/2006/relationships/oleObject" Target="../embeddings/oleObject47.bin"/><Relationship Id="rId4" Type="http://schemas.openxmlformats.org/officeDocument/2006/relationships/tags" Target="../tags/tag59.xml"/><Relationship Id="rId9" Type="http://schemas.openxmlformats.org/officeDocument/2006/relationships/image" Target="../media/image65.w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2.wmf"/><Relationship Id="rId4" Type="http://schemas.openxmlformats.org/officeDocument/2006/relationships/oleObject" Target="../embeddings/oleObject4.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tags" Target="../tags/tag63.xml"/><Relationship Id="rId7" Type="http://schemas.openxmlformats.org/officeDocument/2006/relationships/oleObject" Target="../embeddings/oleObject50.bin"/><Relationship Id="rId2" Type="http://schemas.openxmlformats.org/officeDocument/2006/relationships/tags" Target="../tags/tag62.xml"/><Relationship Id="rId1" Type="http://schemas.openxmlformats.org/officeDocument/2006/relationships/vmlDrawing" Target="../drawings/vmlDrawing41.vml"/><Relationship Id="rId6" Type="http://schemas.openxmlformats.org/officeDocument/2006/relationships/image" Target="../media/image68.emf"/><Relationship Id="rId5" Type="http://schemas.openxmlformats.org/officeDocument/2006/relationships/oleObject" Target="../embeddings/oleObject49.bin"/><Relationship Id="rId4"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tags" Target="../tags/tag65.xml"/><Relationship Id="rId7" Type="http://schemas.openxmlformats.org/officeDocument/2006/relationships/oleObject" Target="../embeddings/oleObject52.bin"/><Relationship Id="rId2" Type="http://schemas.openxmlformats.org/officeDocument/2006/relationships/tags" Target="../tags/tag64.xml"/><Relationship Id="rId1" Type="http://schemas.openxmlformats.org/officeDocument/2006/relationships/vmlDrawing" Target="../drawings/vmlDrawing42.vml"/><Relationship Id="rId6" Type="http://schemas.openxmlformats.org/officeDocument/2006/relationships/image" Target="../media/image68.emf"/><Relationship Id="rId5" Type="http://schemas.openxmlformats.org/officeDocument/2006/relationships/oleObject" Target="../embeddings/oleObject51.bin"/><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tags" Target="../tags/tag67.xml"/><Relationship Id="rId7"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vmlDrawing" Target="../drawings/vmlDrawing43.v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9" Type="http://schemas.openxmlformats.org/officeDocument/2006/relationships/image" Target="../media/image68.emf"/></Relationships>
</file>

<file path=ppt/slides/_rels/slide84.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vmlDrawing" Target="../drawings/vmlDrawing44.vml"/><Relationship Id="rId6" Type="http://schemas.openxmlformats.org/officeDocument/2006/relationships/image" Target="../media/image71.emf"/><Relationship Id="rId5" Type="http://schemas.openxmlformats.org/officeDocument/2006/relationships/oleObject" Target="../embeddings/oleObject54.bin"/><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vmlDrawing" Target="../drawings/vmlDrawing45.vml"/><Relationship Id="rId6" Type="http://schemas.openxmlformats.org/officeDocument/2006/relationships/image" Target="../media/image72.wmf"/><Relationship Id="rId5" Type="http://schemas.openxmlformats.org/officeDocument/2006/relationships/oleObject" Target="../embeddings/oleObject55.bin"/><Relationship Id="rId4"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tags" Target="../tags/tag76.xml"/><Relationship Id="rId7"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9" Type="http://schemas.openxmlformats.org/officeDocument/2006/relationships/image" Target="../media/image65.wmf"/></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88.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vmlDrawing" Target="../drawings/vmlDrawing47.vml"/><Relationship Id="rId6" Type="http://schemas.openxmlformats.org/officeDocument/2006/relationships/image" Target="../media/image73.wmf"/><Relationship Id="rId5" Type="http://schemas.openxmlformats.org/officeDocument/2006/relationships/oleObject" Target="../embeddings/oleObject57.bin"/><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vmlDrawing" Target="../drawings/vmlDrawing48.vml"/><Relationship Id="rId5" Type="http://schemas.openxmlformats.org/officeDocument/2006/relationships/image" Target="../media/image74.wmf"/><Relationship Id="rId4" Type="http://schemas.openxmlformats.org/officeDocument/2006/relationships/oleObject" Target="../embeddings/oleObject58.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3.wmf"/><Relationship Id="rId4" Type="http://schemas.openxmlformats.org/officeDocument/2006/relationships/oleObject" Target="../embeddings/oleObject5.bin"/></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vmlDrawing" Target="../drawings/vmlDrawing49.vml"/><Relationship Id="rId5" Type="http://schemas.openxmlformats.org/officeDocument/2006/relationships/image" Target="../media/image75.wmf"/><Relationship Id="rId4" Type="http://schemas.openxmlformats.org/officeDocument/2006/relationships/oleObject" Target="../embeddings/oleObject59.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77.wmf"/><Relationship Id="rId2" Type="http://schemas.openxmlformats.org/officeDocument/2006/relationships/tags" Target="../tags/tag85.xml"/><Relationship Id="rId1" Type="http://schemas.openxmlformats.org/officeDocument/2006/relationships/vmlDrawing" Target="../drawings/vmlDrawing50.vml"/><Relationship Id="rId6" Type="http://schemas.openxmlformats.org/officeDocument/2006/relationships/tags" Target="../tags/tag89.xml"/><Relationship Id="rId11" Type="http://schemas.openxmlformats.org/officeDocument/2006/relationships/oleObject" Target="../embeddings/oleObject61.bin"/><Relationship Id="rId5" Type="http://schemas.openxmlformats.org/officeDocument/2006/relationships/tags" Target="../tags/tag88.xml"/><Relationship Id="rId10" Type="http://schemas.openxmlformats.org/officeDocument/2006/relationships/image" Target="../media/image76.wmf"/><Relationship Id="rId4" Type="http://schemas.openxmlformats.org/officeDocument/2006/relationships/tags" Target="../tags/tag87.xml"/><Relationship Id="rId9" Type="http://schemas.openxmlformats.org/officeDocument/2006/relationships/oleObject" Target="../embeddings/oleObject60.bin"/></Relationships>
</file>

<file path=ppt/slides/_rels/slide93.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tags" Target="../tags/tag92.xml"/><Relationship Id="rId7" Type="http://schemas.openxmlformats.org/officeDocument/2006/relationships/oleObject" Target="../embeddings/oleObject63.bin"/><Relationship Id="rId2" Type="http://schemas.openxmlformats.org/officeDocument/2006/relationships/tags" Target="../tags/tag91.xml"/><Relationship Id="rId1" Type="http://schemas.openxmlformats.org/officeDocument/2006/relationships/vmlDrawing" Target="../drawings/vmlDrawing51.vml"/><Relationship Id="rId6" Type="http://schemas.openxmlformats.org/officeDocument/2006/relationships/image" Target="../media/image77.wmf"/><Relationship Id="rId5" Type="http://schemas.openxmlformats.org/officeDocument/2006/relationships/oleObject" Target="../embeddings/oleObject62.bin"/><Relationship Id="rId4"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slideLayout" Target="../slideLayouts/slideLayout2.xml"/><Relationship Id="rId4" Type="http://schemas.openxmlformats.org/officeDocument/2006/relationships/tags" Target="../tags/tag9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Computer Architecture</a:t>
            </a:r>
          </a:p>
        </p:txBody>
      </p:sp>
      <p:sp>
        <p:nvSpPr>
          <p:cNvPr id="3" name="Subtitle 2"/>
          <p:cNvSpPr>
            <a:spLocks noGrp="1"/>
          </p:cNvSpPr>
          <p:nvPr>
            <p:ph type="subTitle" idx="1"/>
          </p:nvPr>
        </p:nvSpPr>
        <p:spPr/>
        <p:txBody>
          <a:bodyPr>
            <a:normAutofit/>
          </a:bodyPr>
          <a:lstStyle/>
          <a:p>
            <a:r>
              <a:rPr lang="en-US" sz="2400" dirty="0"/>
              <a:t>Chapter 5: Digital Building Blocks</a:t>
            </a:r>
          </a:p>
        </p:txBody>
      </p:sp>
      <p:sp>
        <p:nvSpPr>
          <p:cNvPr id="4" name="TextBox 3"/>
          <p:cNvSpPr txBox="1">
            <a:spLocks noChangeArrowheads="1"/>
          </p:cNvSpPr>
          <p:nvPr/>
        </p:nvSpPr>
        <p:spPr bwMode="auto">
          <a:xfrm>
            <a:off x="76200" y="6477000"/>
            <a:ext cx="30556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r>
              <a:rPr lang="en-US" altLang="en-US" sz="1000" dirty="0">
                <a:solidFill>
                  <a:schemeClr val="bg1"/>
                </a:solidFill>
                <a:latin typeface="Helvetica" panose="020B0604020202020204" pitchFamily="34" charset="0"/>
                <a:cs typeface="Helvetica" panose="020B0604020202020204" pitchFamily="34" charset="0"/>
              </a:rPr>
              <a:t>Largely based on slides by David and Sarah Harris</a:t>
            </a:r>
          </a:p>
        </p:txBody>
      </p:sp>
    </p:spTree>
    <p:extLst>
      <p:ext uri="{BB962C8B-B14F-4D97-AF65-F5344CB8AC3E}">
        <p14:creationId xmlns:p14="http://schemas.microsoft.com/office/powerpoint/2010/main" val="3276478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Ripple-Carry Adder Delay</a:t>
            </a:r>
          </a:p>
        </p:txBody>
      </p:sp>
      <p:sp>
        <p:nvSpPr>
          <p:cNvPr id="3" name="Content Placeholder 2"/>
          <p:cNvSpPr>
            <a:spLocks noGrp="1"/>
          </p:cNvSpPr>
          <p:nvPr>
            <p:ph idx="1"/>
          </p:nvPr>
        </p:nvSpPr>
        <p:spPr/>
        <p:txBody>
          <a:bodyPr/>
          <a:lstStyle/>
          <a:p>
            <a:pPr marL="0" indent="0" algn="ctr">
              <a:buNone/>
            </a:pPr>
            <a:endParaRPr lang="en-US" sz="4800" b="1" i="1" dirty="0">
              <a:solidFill>
                <a:schemeClr val="accent1"/>
              </a:solidFill>
              <a:latin typeface="Times New Roman" pitchFamily="18" charset="0"/>
              <a:cs typeface="Arial" charset="0"/>
            </a:endParaRPr>
          </a:p>
          <a:p>
            <a:pPr marL="0" indent="0" algn="ctr">
              <a:buNone/>
            </a:pPr>
            <a:r>
              <a:rPr lang="en-US" sz="4800" b="1" i="1" dirty="0" err="1">
                <a:solidFill>
                  <a:schemeClr val="accent1"/>
                </a:solidFill>
                <a:latin typeface="Times New Roman" pitchFamily="18" charset="0"/>
                <a:cs typeface="Arial" charset="0"/>
              </a:rPr>
              <a:t>t</a:t>
            </a:r>
            <a:r>
              <a:rPr lang="en-US" sz="4800" b="1" baseline="-25000" dirty="0" err="1">
                <a:solidFill>
                  <a:schemeClr val="accent1"/>
                </a:solidFill>
                <a:latin typeface="Times New Roman" pitchFamily="18" charset="0"/>
                <a:cs typeface="Arial" charset="0"/>
              </a:rPr>
              <a:t>ripple</a:t>
            </a:r>
            <a:r>
              <a:rPr lang="en-US" sz="4800" b="1" dirty="0">
                <a:solidFill>
                  <a:schemeClr val="accent1"/>
                </a:solidFill>
                <a:latin typeface="Times New Roman" pitchFamily="18" charset="0"/>
                <a:cs typeface="Arial" charset="0"/>
              </a:rPr>
              <a:t> = </a:t>
            </a:r>
            <a:r>
              <a:rPr lang="en-US" sz="4800" b="1" i="1" dirty="0" err="1">
                <a:solidFill>
                  <a:schemeClr val="accent1"/>
                </a:solidFill>
                <a:latin typeface="Times New Roman" pitchFamily="18" charset="0"/>
                <a:cs typeface="Arial" charset="0"/>
              </a:rPr>
              <a:t>Nt</a:t>
            </a:r>
            <a:r>
              <a:rPr lang="en-US" sz="4800" b="1" i="1" baseline="-25000" dirty="0" err="1">
                <a:solidFill>
                  <a:schemeClr val="accent1"/>
                </a:solidFill>
                <a:latin typeface="Times New Roman" pitchFamily="18" charset="0"/>
                <a:cs typeface="Arial" charset="0"/>
              </a:rPr>
              <a:t>FA</a:t>
            </a:r>
            <a:endParaRPr lang="en-US" sz="4800" b="1" i="1" baseline="-25000" dirty="0">
              <a:solidFill>
                <a:schemeClr val="accent1"/>
              </a:solidFill>
              <a:latin typeface="Times New Roman" pitchFamily="18" charset="0"/>
              <a:cs typeface="Arial" charset="0"/>
            </a:endParaRPr>
          </a:p>
          <a:p>
            <a:pPr marL="0" indent="0">
              <a:buNone/>
            </a:pPr>
            <a:r>
              <a:rPr lang="en-US" i="1" baseline="-25000" dirty="0">
                <a:latin typeface="Times New Roman" pitchFamily="18" charset="0"/>
                <a:cs typeface="Arial" charset="0"/>
              </a:rPr>
              <a:t>		</a:t>
            </a:r>
          </a:p>
          <a:p>
            <a:pPr marL="0" indent="0">
              <a:buNone/>
            </a:pPr>
            <a:r>
              <a:rPr lang="en-US" i="1" baseline="-25000" dirty="0">
                <a:latin typeface="Times New Roman" pitchFamily="18" charset="0"/>
                <a:cs typeface="Arial" charset="0"/>
              </a:rPr>
              <a:t>	    </a:t>
            </a:r>
            <a:r>
              <a:rPr lang="en-US" dirty="0">
                <a:latin typeface="Times New Roman" pitchFamily="18" charset="0"/>
                <a:cs typeface="Arial" charset="0"/>
              </a:rPr>
              <a:t>where </a:t>
            </a:r>
            <a:r>
              <a:rPr lang="en-US" i="1" dirty="0" err="1">
                <a:latin typeface="Times New Roman" pitchFamily="18" charset="0"/>
                <a:cs typeface="Arial" charset="0"/>
              </a:rPr>
              <a:t>t</a:t>
            </a:r>
            <a:r>
              <a:rPr lang="en-US" i="1" baseline="-25000" dirty="0" err="1">
                <a:latin typeface="Times New Roman" pitchFamily="18" charset="0"/>
                <a:cs typeface="Arial" charset="0"/>
              </a:rPr>
              <a:t>FA</a:t>
            </a:r>
            <a:r>
              <a:rPr lang="en-US" dirty="0">
                <a:latin typeface="Times New Roman" pitchFamily="18" charset="0"/>
                <a:cs typeface="Arial" charset="0"/>
              </a:rPr>
              <a:t> is the delay of a full adder</a:t>
            </a:r>
          </a:p>
          <a:p>
            <a:pPr marL="0" indent="0">
              <a:buNone/>
            </a:pPr>
            <a:endParaRPr lang="en-US" dirty="0"/>
          </a:p>
        </p:txBody>
      </p:sp>
    </p:spTree>
    <p:extLst>
      <p:ext uri="{BB962C8B-B14F-4D97-AF65-F5344CB8AC3E}">
        <p14:creationId xmlns:p14="http://schemas.microsoft.com/office/powerpoint/2010/main" val="9507019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 Configuration Example</a:t>
            </a:r>
          </a:p>
        </p:txBody>
      </p:sp>
      <p:sp>
        <p:nvSpPr>
          <p:cNvPr id="3" name="Content Placeholder 2"/>
          <p:cNvSpPr>
            <a:spLocks noGrp="1"/>
          </p:cNvSpPr>
          <p:nvPr>
            <p:ph idx="1"/>
          </p:nvPr>
        </p:nvSpPr>
        <p:spPr/>
        <p:txBody>
          <a:bodyPr/>
          <a:lstStyle/>
          <a:p>
            <a:r>
              <a:rPr lang="en-US" sz="2400" dirty="0">
                <a:cs typeface="Arial" charset="0"/>
              </a:rPr>
              <a:t>Show how to configure a Cyclone IV LE to perform the following functions:</a:t>
            </a:r>
          </a:p>
          <a:p>
            <a:pPr lvl="1">
              <a:buFontTx/>
              <a:buChar char="–"/>
            </a:pPr>
            <a:r>
              <a:rPr lang="en-US" sz="2000" i="1" dirty="0"/>
              <a:t>X = ABC + ABC</a:t>
            </a:r>
          </a:p>
          <a:p>
            <a:pPr lvl="1">
              <a:buFontTx/>
              <a:buChar char="–"/>
            </a:pPr>
            <a:r>
              <a:rPr lang="en-US" sz="2000" i="1" dirty="0"/>
              <a:t>Y = AB</a:t>
            </a:r>
          </a:p>
          <a:p>
            <a:endParaRPr lang="en-US" dirty="0"/>
          </a:p>
        </p:txBody>
      </p:sp>
      <p:sp>
        <p:nvSpPr>
          <p:cNvPr id="4" name="Line 8"/>
          <p:cNvSpPr>
            <a:spLocks noChangeShapeType="1"/>
          </p:cNvSpPr>
          <p:nvPr>
            <p:custDataLst>
              <p:tags r:id="rId1"/>
            </p:custDataLst>
          </p:nvPr>
        </p:nvSpPr>
        <p:spPr bwMode="auto">
          <a:xfrm>
            <a:off x="1981200" y="2819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9"/>
          <p:cNvSpPr>
            <a:spLocks noChangeShapeType="1"/>
          </p:cNvSpPr>
          <p:nvPr>
            <p:custDataLst>
              <p:tags r:id="rId2"/>
            </p:custDataLst>
          </p:nvPr>
        </p:nvSpPr>
        <p:spPr bwMode="auto">
          <a:xfrm>
            <a:off x="1752600" y="2438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10"/>
          <p:cNvSpPr>
            <a:spLocks noChangeShapeType="1"/>
          </p:cNvSpPr>
          <p:nvPr>
            <p:custDataLst>
              <p:tags r:id="rId3"/>
            </p:custDataLst>
          </p:nvPr>
        </p:nvSpPr>
        <p:spPr bwMode="auto">
          <a:xfrm>
            <a:off x="1981200" y="2438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11"/>
          <p:cNvSpPr>
            <a:spLocks noChangeShapeType="1"/>
          </p:cNvSpPr>
          <p:nvPr>
            <p:custDataLst>
              <p:tags r:id="rId4"/>
            </p:custDataLst>
          </p:nvPr>
        </p:nvSpPr>
        <p:spPr bwMode="auto">
          <a:xfrm>
            <a:off x="2971800" y="2438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5093881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 Configuration Example</a:t>
            </a:r>
          </a:p>
        </p:txBody>
      </p:sp>
      <p:sp>
        <p:nvSpPr>
          <p:cNvPr id="3" name="Content Placeholder 2"/>
          <p:cNvSpPr>
            <a:spLocks noGrp="1"/>
          </p:cNvSpPr>
          <p:nvPr>
            <p:ph idx="1"/>
          </p:nvPr>
        </p:nvSpPr>
        <p:spPr/>
        <p:txBody>
          <a:bodyPr/>
          <a:lstStyle/>
          <a:p>
            <a:r>
              <a:rPr lang="en-US" sz="2400" dirty="0">
                <a:cs typeface="Arial" charset="0"/>
              </a:rPr>
              <a:t>Show how to configure a Cyclone IV LE to perform the following functions:</a:t>
            </a:r>
          </a:p>
          <a:p>
            <a:pPr lvl="1">
              <a:buFontTx/>
              <a:buChar char="–"/>
            </a:pPr>
            <a:r>
              <a:rPr lang="en-US" sz="2000" i="1" dirty="0"/>
              <a:t>X = ABC + ABC</a:t>
            </a:r>
          </a:p>
          <a:p>
            <a:pPr lvl="1">
              <a:buFontTx/>
              <a:buChar char="–"/>
            </a:pPr>
            <a:r>
              <a:rPr lang="en-US" sz="2000" i="1" dirty="0"/>
              <a:t>Y = AB</a:t>
            </a:r>
          </a:p>
          <a:p>
            <a:endParaRPr lang="en-US" dirty="0"/>
          </a:p>
        </p:txBody>
      </p:sp>
      <p:sp>
        <p:nvSpPr>
          <p:cNvPr id="4" name="Line 8"/>
          <p:cNvSpPr>
            <a:spLocks noChangeShapeType="1"/>
          </p:cNvSpPr>
          <p:nvPr>
            <p:custDataLst>
              <p:tags r:id="rId1"/>
            </p:custDataLst>
          </p:nvPr>
        </p:nvSpPr>
        <p:spPr bwMode="auto">
          <a:xfrm>
            <a:off x="1981200" y="2819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9"/>
          <p:cNvSpPr>
            <a:spLocks noChangeShapeType="1"/>
          </p:cNvSpPr>
          <p:nvPr>
            <p:custDataLst>
              <p:tags r:id="rId2"/>
            </p:custDataLst>
          </p:nvPr>
        </p:nvSpPr>
        <p:spPr bwMode="auto">
          <a:xfrm>
            <a:off x="1752600" y="2438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10"/>
          <p:cNvSpPr>
            <a:spLocks noChangeShapeType="1"/>
          </p:cNvSpPr>
          <p:nvPr>
            <p:custDataLst>
              <p:tags r:id="rId3"/>
            </p:custDataLst>
          </p:nvPr>
        </p:nvSpPr>
        <p:spPr bwMode="auto">
          <a:xfrm>
            <a:off x="1981200" y="2438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11"/>
          <p:cNvSpPr>
            <a:spLocks noChangeShapeType="1"/>
          </p:cNvSpPr>
          <p:nvPr>
            <p:custDataLst>
              <p:tags r:id="rId4"/>
            </p:custDataLst>
          </p:nvPr>
        </p:nvSpPr>
        <p:spPr bwMode="auto">
          <a:xfrm>
            <a:off x="2971800" y="2438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77055" y="2723439"/>
            <a:ext cx="597206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61770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FPGA Design Flow</a:t>
            </a:r>
          </a:p>
        </p:txBody>
      </p:sp>
      <p:sp>
        <p:nvSpPr>
          <p:cNvPr id="3" name="Content Placeholder 2"/>
          <p:cNvSpPr>
            <a:spLocks noGrp="1"/>
          </p:cNvSpPr>
          <p:nvPr>
            <p:ph idx="1"/>
          </p:nvPr>
        </p:nvSpPr>
        <p:spPr/>
        <p:txBody>
          <a:bodyPr/>
          <a:lstStyle/>
          <a:p>
            <a:r>
              <a:rPr lang="en-US" sz="2400" dirty="0"/>
              <a:t>Using a CAD tool (such as Altera’s </a:t>
            </a:r>
            <a:r>
              <a:rPr lang="en-US" sz="2400" dirty="0" err="1"/>
              <a:t>Quartus</a:t>
            </a:r>
            <a:r>
              <a:rPr lang="en-US" sz="2400" dirty="0"/>
              <a:t> II)</a:t>
            </a:r>
          </a:p>
          <a:p>
            <a:pPr marL="800100" lvl="1" indent="-342900">
              <a:buFontTx/>
              <a:buChar char="•"/>
            </a:pPr>
            <a:r>
              <a:rPr lang="en-US" sz="2400" b="1" dirty="0"/>
              <a:t>Enter the design</a:t>
            </a:r>
            <a:r>
              <a:rPr lang="en-US" sz="2400" dirty="0"/>
              <a:t> using schematic entry or an HDL	</a:t>
            </a:r>
          </a:p>
          <a:p>
            <a:pPr marL="800100" lvl="1" indent="-342900">
              <a:buFontTx/>
              <a:buChar char="•"/>
            </a:pPr>
            <a:r>
              <a:rPr lang="en-US" sz="2400" b="1" dirty="0"/>
              <a:t>Simulate</a:t>
            </a:r>
            <a:r>
              <a:rPr lang="en-US" sz="2400" dirty="0"/>
              <a:t> the design</a:t>
            </a:r>
          </a:p>
          <a:p>
            <a:pPr marL="800100" lvl="1" indent="-342900">
              <a:buFontTx/>
              <a:buChar char="•"/>
            </a:pPr>
            <a:r>
              <a:rPr lang="en-US" sz="2400" b="1" dirty="0"/>
              <a:t>Synthesize</a:t>
            </a:r>
            <a:r>
              <a:rPr lang="en-US" sz="2400" dirty="0"/>
              <a:t> design and map it onto FPGA</a:t>
            </a:r>
          </a:p>
          <a:p>
            <a:pPr marL="800100" lvl="1" indent="-342900">
              <a:buFontTx/>
              <a:buChar char="•"/>
            </a:pPr>
            <a:r>
              <a:rPr lang="en-US" sz="2400" b="1" dirty="0"/>
              <a:t>Download the configuration </a:t>
            </a:r>
            <a:r>
              <a:rPr lang="en-US" sz="2400" dirty="0"/>
              <a:t>onto the FPGA</a:t>
            </a:r>
          </a:p>
          <a:p>
            <a:pPr marL="800100" lvl="1" indent="-342900">
              <a:buFontTx/>
              <a:buChar char="•"/>
            </a:pPr>
            <a:r>
              <a:rPr lang="en-US" sz="2400" b="1" dirty="0"/>
              <a:t>Test</a:t>
            </a:r>
            <a:r>
              <a:rPr lang="en-US" sz="2400" dirty="0"/>
              <a:t> the design</a:t>
            </a:r>
          </a:p>
          <a:p>
            <a:endParaRPr lang="en-US" dirty="0"/>
          </a:p>
        </p:txBody>
      </p:sp>
    </p:spTree>
    <p:extLst>
      <p:ext uri="{BB962C8B-B14F-4D97-AF65-F5344CB8AC3E}">
        <p14:creationId xmlns:p14="http://schemas.microsoft.com/office/powerpoint/2010/main" val="3409821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457200" y="1600201"/>
            <a:ext cx="8229600" cy="1295400"/>
          </a:xfrm>
        </p:spPr>
        <p:txBody>
          <a:bodyPr>
            <a:normAutofit fontScale="62500" lnSpcReduction="20000"/>
          </a:bodyPr>
          <a:lstStyle/>
          <a:p>
            <a:r>
              <a:rPr lang="en-US" dirty="0" smtClean="0"/>
              <a:t>What are S and C when the following operations are performed respectively by a 4-bit ripple-carry adder? Assume </a:t>
            </a:r>
            <a:r>
              <a:rPr lang="en-US" dirty="0" err="1" smtClean="0"/>
              <a:t>C</a:t>
            </a:r>
            <a:r>
              <a:rPr lang="en-US" baseline="-25000" dirty="0" err="1" smtClean="0"/>
              <a:t>in</a:t>
            </a:r>
            <a:r>
              <a:rPr lang="en-US" dirty="0" smtClean="0"/>
              <a:t>=0</a:t>
            </a:r>
          </a:p>
          <a:p>
            <a:pPr lvl="1"/>
            <a:r>
              <a:rPr lang="en-US" dirty="0" smtClean="0"/>
              <a:t>1011 + 0010</a:t>
            </a:r>
          </a:p>
          <a:p>
            <a:pPr lvl="1"/>
            <a:r>
              <a:rPr lang="en-US" dirty="0" smtClean="0"/>
              <a:t>0101 + 1100</a:t>
            </a:r>
            <a:endParaRPr lang="en-US" dirty="0"/>
          </a:p>
        </p:txBody>
      </p:sp>
      <p:sp>
        <p:nvSpPr>
          <p:cNvPr id="4" name="Rectangle 2"/>
          <p:cNvSpPr>
            <a:spLocks noChangeArrowheads="1"/>
          </p:cNvSpPr>
          <p:nvPr/>
        </p:nvSpPr>
        <p:spPr bwMode="auto">
          <a:xfrm>
            <a:off x="422694" y="3276599"/>
            <a:ext cx="9641335" cy="55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448814822"/>
              </p:ext>
            </p:extLst>
          </p:nvPr>
        </p:nvGraphicFramePr>
        <p:xfrm>
          <a:off x="228600" y="3396579"/>
          <a:ext cx="8000295" cy="1752600"/>
        </p:xfrm>
        <a:graphic>
          <a:graphicData uri="http://schemas.openxmlformats.org/presentationml/2006/ole">
            <mc:AlternateContent xmlns:mc="http://schemas.openxmlformats.org/markup-compatibility/2006">
              <mc:Choice xmlns:v="urn:schemas-microsoft-com:vml" Requires="v">
                <p:oleObj spid="_x0000_s78855" name="Visio" r:id="rId3" imgW="3136320" imgH="684447" progId="Visio.Drawing.11">
                  <p:embed/>
                </p:oleObj>
              </mc:Choice>
              <mc:Fallback>
                <p:oleObj name="Visio" r:id="rId3" imgW="3136320" imgH="684447" progId="Visio.Drawing.11">
                  <p:embed/>
                  <p:pic>
                    <p:nvPicPr>
                      <p:cNvPr id="0" name="Object 1"/>
                      <p:cNvPicPr>
                        <a:picLocks noChangeAspect="1" noChangeArrowheads="1"/>
                      </p:cNvPicPr>
                      <p:nvPr/>
                    </p:nvPicPr>
                    <p:blipFill>
                      <a:blip r:embed="rId4"/>
                      <a:srcRect/>
                      <a:stretch>
                        <a:fillRect/>
                      </a:stretch>
                    </p:blipFill>
                    <p:spPr bwMode="auto">
                      <a:xfrm>
                        <a:off x="228600" y="3396579"/>
                        <a:ext cx="8000295" cy="1752600"/>
                      </a:xfrm>
                      <a:prstGeom prst="rect">
                        <a:avLst/>
                      </a:prstGeom>
                      <a:noFill/>
                    </p:spPr>
                  </p:pic>
                </p:oleObj>
              </mc:Fallback>
            </mc:AlternateContent>
          </a:graphicData>
        </a:graphic>
      </p:graphicFrame>
    </p:spTree>
    <p:extLst>
      <p:ext uri="{BB962C8B-B14F-4D97-AF65-F5344CB8AC3E}">
        <p14:creationId xmlns:p14="http://schemas.microsoft.com/office/powerpoint/2010/main" val="205679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Carry-</a:t>
            </a:r>
            <a:r>
              <a:rPr lang="en-US" dirty="0" err="1"/>
              <a:t>Lookahead</a:t>
            </a:r>
            <a:r>
              <a:rPr lang="en-US" dirty="0"/>
              <a:t> Adder</a:t>
            </a:r>
          </a:p>
        </p:txBody>
      </p:sp>
      <p:sp>
        <p:nvSpPr>
          <p:cNvPr id="3" name="Content Placeholder 2"/>
          <p:cNvSpPr>
            <a:spLocks noGrp="1"/>
          </p:cNvSpPr>
          <p:nvPr>
            <p:ph idx="1"/>
          </p:nvPr>
        </p:nvSpPr>
        <p:spPr/>
        <p:txBody>
          <a:bodyPr>
            <a:normAutofit fontScale="92500" lnSpcReduction="10000"/>
          </a:bodyPr>
          <a:lstStyle/>
          <a:p>
            <a:pPr>
              <a:buFontTx/>
              <a:buChar char="•"/>
            </a:pPr>
            <a:r>
              <a:rPr lang="en-US" sz="2400" dirty="0">
                <a:latin typeface="Times New Roman" pitchFamily="18" charset="0"/>
                <a:cs typeface="Arial" charset="0"/>
              </a:rPr>
              <a:t>Compute carry out (</a:t>
            </a:r>
            <a:r>
              <a:rPr lang="en-US" sz="2400" i="1" dirty="0" err="1">
                <a:latin typeface="Times New Roman" pitchFamily="18" charset="0"/>
                <a:cs typeface="Arial" charset="0"/>
              </a:rPr>
              <a:t>C</a:t>
            </a:r>
            <a:r>
              <a:rPr lang="en-US" sz="2400" baseline="-25000" dirty="0" err="1">
                <a:latin typeface="Times New Roman" pitchFamily="18" charset="0"/>
                <a:cs typeface="Arial" charset="0"/>
              </a:rPr>
              <a:t>out</a:t>
            </a:r>
            <a:r>
              <a:rPr lang="en-US" sz="2400" dirty="0">
                <a:latin typeface="Times New Roman" pitchFamily="18" charset="0"/>
                <a:cs typeface="Arial" charset="0"/>
              </a:rPr>
              <a:t>) for </a:t>
            </a:r>
            <a:r>
              <a:rPr lang="en-US" sz="2400" i="1" dirty="0">
                <a:latin typeface="Times New Roman" pitchFamily="18" charset="0"/>
                <a:cs typeface="Arial" charset="0"/>
              </a:rPr>
              <a:t>k</a:t>
            </a:r>
            <a:r>
              <a:rPr lang="en-US" sz="2400" dirty="0">
                <a:latin typeface="Times New Roman" pitchFamily="18" charset="0"/>
                <a:cs typeface="Arial" charset="0"/>
              </a:rPr>
              <a:t>-bit blocks using </a:t>
            </a:r>
            <a:r>
              <a:rPr lang="en-US" sz="2400" i="1" dirty="0">
                <a:latin typeface="Times New Roman" pitchFamily="18" charset="0"/>
                <a:cs typeface="Arial" charset="0"/>
              </a:rPr>
              <a:t>generate </a:t>
            </a:r>
            <a:r>
              <a:rPr lang="en-US" sz="2400" dirty="0">
                <a:latin typeface="Times New Roman" pitchFamily="18" charset="0"/>
                <a:cs typeface="Arial" charset="0"/>
              </a:rPr>
              <a:t>and </a:t>
            </a:r>
            <a:r>
              <a:rPr lang="en-US" sz="2400" i="1" dirty="0">
                <a:latin typeface="Times New Roman" pitchFamily="18" charset="0"/>
                <a:cs typeface="Arial" charset="0"/>
              </a:rPr>
              <a:t>propagate </a:t>
            </a:r>
            <a:r>
              <a:rPr lang="en-US" sz="2400" dirty="0">
                <a:latin typeface="Times New Roman" pitchFamily="18" charset="0"/>
                <a:cs typeface="Arial" charset="0"/>
              </a:rPr>
              <a:t>signals</a:t>
            </a:r>
          </a:p>
          <a:p>
            <a:pPr>
              <a:buFontTx/>
              <a:buChar char="•"/>
            </a:pPr>
            <a:r>
              <a:rPr lang="en-US" sz="2400" b="1" dirty="0">
                <a:latin typeface="Times New Roman" pitchFamily="18" charset="0"/>
                <a:cs typeface="Arial" charset="0"/>
              </a:rPr>
              <a:t>Some definitions:</a:t>
            </a:r>
          </a:p>
          <a:p>
            <a:pPr lvl="1">
              <a:buFontTx/>
              <a:buChar char="–"/>
            </a:pPr>
            <a:r>
              <a:rPr lang="en-US" sz="2000" dirty="0">
                <a:latin typeface="Times New Roman" pitchFamily="18" charset="0"/>
                <a:cs typeface="Arial" charset="0"/>
              </a:rPr>
              <a:t>Column </a:t>
            </a:r>
            <a:r>
              <a:rPr lang="en-US" sz="2000" i="1" dirty="0" err="1">
                <a:latin typeface="Times New Roman" pitchFamily="18" charset="0"/>
                <a:cs typeface="Arial" charset="0"/>
              </a:rPr>
              <a:t>i</a:t>
            </a:r>
            <a:r>
              <a:rPr lang="en-US" sz="2000" dirty="0">
                <a:latin typeface="Times New Roman" pitchFamily="18" charset="0"/>
                <a:cs typeface="Arial" charset="0"/>
              </a:rPr>
              <a:t> produces a carry out by either </a:t>
            </a:r>
            <a:r>
              <a:rPr lang="en-US" sz="2000" i="1" dirty="0">
                <a:latin typeface="Times New Roman" pitchFamily="18" charset="0"/>
                <a:cs typeface="Arial" charset="0"/>
              </a:rPr>
              <a:t>generating</a:t>
            </a:r>
            <a:r>
              <a:rPr lang="en-US" sz="2000" dirty="0">
                <a:latin typeface="Times New Roman" pitchFamily="18" charset="0"/>
                <a:cs typeface="Arial" charset="0"/>
              </a:rPr>
              <a:t> a carry out or </a:t>
            </a:r>
            <a:r>
              <a:rPr lang="en-US" sz="2000" i="1" dirty="0">
                <a:latin typeface="Times New Roman" pitchFamily="18" charset="0"/>
                <a:cs typeface="Arial" charset="0"/>
              </a:rPr>
              <a:t>propagating</a:t>
            </a:r>
            <a:r>
              <a:rPr lang="en-US" sz="2000" dirty="0">
                <a:latin typeface="Times New Roman" pitchFamily="18" charset="0"/>
                <a:cs typeface="Arial" charset="0"/>
              </a:rPr>
              <a:t> a carry in to the carry out</a:t>
            </a:r>
          </a:p>
          <a:p>
            <a:pPr lvl="1">
              <a:buFontTx/>
              <a:buChar char="–"/>
            </a:pPr>
            <a:r>
              <a:rPr lang="en-US" sz="2000" dirty="0">
                <a:latin typeface="Times New Roman" pitchFamily="18" charset="0"/>
                <a:cs typeface="Arial" charset="0"/>
              </a:rPr>
              <a:t>Generate (</a:t>
            </a:r>
            <a:r>
              <a:rPr lang="en-US" sz="2000" i="1" dirty="0" err="1">
                <a:latin typeface="Times New Roman" pitchFamily="18" charset="0"/>
                <a:cs typeface="Arial" charset="0"/>
              </a:rPr>
              <a:t>G</a:t>
            </a:r>
            <a:r>
              <a:rPr lang="en-US" sz="2000" i="1" baseline="-25000" dirty="0" err="1">
                <a:latin typeface="Times New Roman" pitchFamily="18" charset="0"/>
                <a:cs typeface="Arial" charset="0"/>
              </a:rPr>
              <a:t>i</a:t>
            </a:r>
            <a:r>
              <a:rPr lang="en-US" sz="2000" dirty="0">
                <a:latin typeface="Times New Roman" pitchFamily="18" charset="0"/>
                <a:cs typeface="Arial" charset="0"/>
              </a:rPr>
              <a:t>) and propagate (</a:t>
            </a:r>
            <a:r>
              <a:rPr lang="en-US" sz="2000" i="1" dirty="0">
                <a:latin typeface="Times New Roman" pitchFamily="18" charset="0"/>
                <a:cs typeface="Arial" charset="0"/>
              </a:rPr>
              <a:t>P</a:t>
            </a:r>
            <a:r>
              <a:rPr lang="en-US" sz="2000" i="1" baseline="-25000" dirty="0">
                <a:latin typeface="Times New Roman" pitchFamily="18" charset="0"/>
                <a:cs typeface="Arial" charset="0"/>
              </a:rPr>
              <a:t>i</a:t>
            </a:r>
            <a:r>
              <a:rPr lang="en-US" sz="2000" dirty="0">
                <a:latin typeface="Times New Roman" pitchFamily="18" charset="0"/>
                <a:cs typeface="Arial" charset="0"/>
              </a:rPr>
              <a:t>) signals for each column:</a:t>
            </a:r>
          </a:p>
          <a:p>
            <a:pPr lvl="2">
              <a:buFontTx/>
              <a:buChar char="•"/>
            </a:pPr>
            <a:r>
              <a:rPr lang="en-US" sz="1800" dirty="0">
                <a:latin typeface="Times New Roman" pitchFamily="18" charset="0"/>
                <a:cs typeface="Arial" charset="0"/>
              </a:rPr>
              <a:t>Column </a:t>
            </a:r>
            <a:r>
              <a:rPr lang="en-US" sz="1800" i="1" dirty="0" err="1">
                <a:latin typeface="Times New Roman" pitchFamily="18" charset="0"/>
                <a:cs typeface="Arial" charset="0"/>
              </a:rPr>
              <a:t>i</a:t>
            </a:r>
            <a:r>
              <a:rPr lang="en-US" sz="1800" dirty="0">
                <a:latin typeface="Times New Roman" pitchFamily="18" charset="0"/>
                <a:cs typeface="Arial" charset="0"/>
              </a:rPr>
              <a:t> will generate a carry out if </a:t>
            </a:r>
            <a:r>
              <a:rPr lang="en-US" sz="1800" i="1" dirty="0">
                <a:latin typeface="Times New Roman" pitchFamily="18" charset="0"/>
                <a:cs typeface="Arial" charset="0"/>
              </a:rPr>
              <a:t>A</a:t>
            </a:r>
            <a:r>
              <a:rPr lang="en-US" sz="1800" i="1" baseline="-25000" dirty="0">
                <a:latin typeface="Times New Roman" pitchFamily="18" charset="0"/>
                <a:cs typeface="Arial" charset="0"/>
              </a:rPr>
              <a:t>i</a:t>
            </a:r>
            <a:r>
              <a:rPr lang="en-US" sz="1800" dirty="0">
                <a:latin typeface="Times New Roman" pitchFamily="18" charset="0"/>
                <a:cs typeface="Arial" charset="0"/>
              </a:rPr>
              <a:t> AND </a:t>
            </a:r>
            <a:r>
              <a:rPr lang="en-US" sz="1800" i="1" dirty="0">
                <a:latin typeface="Times New Roman" pitchFamily="18" charset="0"/>
                <a:cs typeface="Arial" charset="0"/>
              </a:rPr>
              <a:t>B</a:t>
            </a:r>
            <a:r>
              <a:rPr lang="en-US" sz="1800" i="1" baseline="-25000" dirty="0">
                <a:latin typeface="Times New Roman" pitchFamily="18" charset="0"/>
                <a:cs typeface="Arial" charset="0"/>
              </a:rPr>
              <a:t>i</a:t>
            </a:r>
            <a:r>
              <a:rPr lang="en-US" sz="1800" dirty="0">
                <a:latin typeface="Times New Roman" pitchFamily="18" charset="0"/>
                <a:cs typeface="Arial" charset="0"/>
              </a:rPr>
              <a:t> are both 1. </a:t>
            </a:r>
          </a:p>
          <a:p>
            <a:pPr marL="457200" lvl="1" indent="0">
              <a:buNone/>
            </a:pPr>
            <a:r>
              <a:rPr lang="en-US" sz="2000" i="1" dirty="0">
                <a:latin typeface="Times New Roman" pitchFamily="18" charset="0"/>
                <a:cs typeface="Arial" charset="0"/>
              </a:rPr>
              <a:t>			</a:t>
            </a:r>
            <a:r>
              <a:rPr lang="en-US" sz="3000" b="1" i="1" dirty="0" err="1">
                <a:solidFill>
                  <a:schemeClr val="accent1"/>
                </a:solidFill>
                <a:latin typeface="Times New Roman" pitchFamily="18" charset="0"/>
                <a:cs typeface="Arial" charset="0"/>
              </a:rPr>
              <a:t>G</a:t>
            </a:r>
            <a:r>
              <a:rPr lang="en-US" sz="3000" b="1" i="1" baseline="-25000" dirty="0" err="1">
                <a:solidFill>
                  <a:schemeClr val="accent1"/>
                </a:solidFill>
                <a:latin typeface="Times New Roman" pitchFamily="18" charset="0"/>
                <a:cs typeface="Arial" charset="0"/>
              </a:rPr>
              <a:t>i</a:t>
            </a:r>
            <a:r>
              <a:rPr lang="en-US" sz="3000" b="1" dirty="0">
                <a:solidFill>
                  <a:schemeClr val="accent1"/>
                </a:solidFill>
                <a:latin typeface="Times New Roman" pitchFamily="18" charset="0"/>
                <a:cs typeface="Arial" charset="0"/>
              </a:rPr>
              <a:t> = </a:t>
            </a:r>
            <a:r>
              <a:rPr lang="en-US" sz="3000" b="1" i="1" dirty="0">
                <a:solidFill>
                  <a:schemeClr val="accent1"/>
                </a:solidFill>
                <a:latin typeface="Times New Roman" pitchFamily="18" charset="0"/>
                <a:cs typeface="Arial" charset="0"/>
              </a:rPr>
              <a:t>A</a:t>
            </a:r>
            <a:r>
              <a:rPr lang="en-US" sz="3000" b="1" i="1" baseline="-25000" dirty="0">
                <a:solidFill>
                  <a:schemeClr val="accent1"/>
                </a:solidFill>
                <a:latin typeface="Times New Roman" pitchFamily="18" charset="0"/>
                <a:cs typeface="Arial" charset="0"/>
              </a:rPr>
              <a:t>i </a:t>
            </a:r>
            <a:r>
              <a:rPr lang="en-US" sz="3000" b="1" i="1" dirty="0">
                <a:solidFill>
                  <a:schemeClr val="accent1"/>
                </a:solidFill>
                <a:latin typeface="Times New Roman" pitchFamily="18" charset="0"/>
                <a:cs typeface="Arial" charset="0"/>
              </a:rPr>
              <a:t>B</a:t>
            </a:r>
            <a:r>
              <a:rPr lang="en-US" sz="3000" b="1" i="1" baseline="-25000" dirty="0">
                <a:solidFill>
                  <a:schemeClr val="accent1"/>
                </a:solidFill>
                <a:latin typeface="Times New Roman" pitchFamily="18" charset="0"/>
                <a:cs typeface="Arial" charset="0"/>
              </a:rPr>
              <a:t>i</a:t>
            </a:r>
          </a:p>
          <a:p>
            <a:pPr lvl="2">
              <a:buFontTx/>
              <a:buChar char="•"/>
            </a:pPr>
            <a:r>
              <a:rPr lang="en-US" sz="1800" dirty="0">
                <a:latin typeface="Times New Roman" pitchFamily="18" charset="0"/>
                <a:cs typeface="Arial" charset="0"/>
              </a:rPr>
              <a:t>Column </a:t>
            </a:r>
            <a:r>
              <a:rPr lang="en-US" sz="1800" i="1" dirty="0" err="1">
                <a:latin typeface="Times New Roman" pitchFamily="18" charset="0"/>
                <a:cs typeface="Arial" charset="0"/>
              </a:rPr>
              <a:t>i</a:t>
            </a:r>
            <a:r>
              <a:rPr lang="en-US" sz="1800" dirty="0">
                <a:latin typeface="Times New Roman" pitchFamily="18" charset="0"/>
                <a:cs typeface="Arial" charset="0"/>
              </a:rPr>
              <a:t> will propagate a carry in to the carry out if </a:t>
            </a:r>
            <a:r>
              <a:rPr lang="en-US" sz="1800" i="1" dirty="0">
                <a:latin typeface="Times New Roman" pitchFamily="18" charset="0"/>
                <a:cs typeface="Arial" charset="0"/>
              </a:rPr>
              <a:t>A</a:t>
            </a:r>
            <a:r>
              <a:rPr lang="en-US" sz="1800" i="1" baseline="-25000" dirty="0">
                <a:latin typeface="Times New Roman" pitchFamily="18" charset="0"/>
                <a:cs typeface="Arial" charset="0"/>
              </a:rPr>
              <a:t>i</a:t>
            </a:r>
            <a:r>
              <a:rPr lang="en-US" sz="1800" dirty="0">
                <a:latin typeface="Times New Roman" pitchFamily="18" charset="0"/>
                <a:cs typeface="Arial" charset="0"/>
              </a:rPr>
              <a:t> OR </a:t>
            </a:r>
            <a:r>
              <a:rPr lang="en-US" sz="1800" i="1" dirty="0">
                <a:latin typeface="Times New Roman" pitchFamily="18" charset="0"/>
                <a:cs typeface="Arial" charset="0"/>
              </a:rPr>
              <a:t>B</a:t>
            </a:r>
            <a:r>
              <a:rPr lang="en-US" sz="1800" i="1" baseline="-25000" dirty="0">
                <a:latin typeface="Times New Roman" pitchFamily="18" charset="0"/>
                <a:cs typeface="Arial" charset="0"/>
              </a:rPr>
              <a:t>i</a:t>
            </a:r>
            <a:r>
              <a:rPr lang="en-US" sz="1800" dirty="0">
                <a:latin typeface="Times New Roman" pitchFamily="18" charset="0"/>
                <a:cs typeface="Arial" charset="0"/>
              </a:rPr>
              <a:t> is 1.</a:t>
            </a:r>
          </a:p>
          <a:p>
            <a:pPr marL="457200" lvl="1" indent="0">
              <a:buNone/>
            </a:pPr>
            <a:r>
              <a:rPr lang="en-US" sz="2000" i="1" dirty="0">
                <a:latin typeface="Times New Roman" pitchFamily="18" charset="0"/>
                <a:cs typeface="Arial" charset="0"/>
              </a:rPr>
              <a:t>			</a:t>
            </a:r>
            <a:r>
              <a:rPr lang="en-US" sz="3000" b="1" i="1" dirty="0">
                <a:solidFill>
                  <a:schemeClr val="accent1"/>
                </a:solidFill>
                <a:latin typeface="Times New Roman" pitchFamily="18" charset="0"/>
                <a:cs typeface="Arial" charset="0"/>
              </a:rPr>
              <a:t>P</a:t>
            </a:r>
            <a:r>
              <a:rPr lang="en-US" sz="3000" b="1" i="1" baseline="-25000" dirty="0">
                <a:solidFill>
                  <a:schemeClr val="accent1"/>
                </a:solidFill>
                <a:latin typeface="Times New Roman" pitchFamily="18" charset="0"/>
                <a:cs typeface="Arial" charset="0"/>
              </a:rPr>
              <a:t>i</a:t>
            </a:r>
            <a:r>
              <a:rPr lang="en-US" sz="3000" b="1" dirty="0">
                <a:solidFill>
                  <a:schemeClr val="accent1"/>
                </a:solidFill>
                <a:latin typeface="Times New Roman" pitchFamily="18" charset="0"/>
                <a:cs typeface="Arial" charset="0"/>
              </a:rPr>
              <a:t> = </a:t>
            </a:r>
            <a:r>
              <a:rPr lang="en-US" sz="3000" b="1" i="1" dirty="0">
                <a:solidFill>
                  <a:schemeClr val="accent1"/>
                </a:solidFill>
                <a:latin typeface="Times New Roman" pitchFamily="18" charset="0"/>
                <a:cs typeface="Arial" charset="0"/>
              </a:rPr>
              <a:t>A</a:t>
            </a:r>
            <a:r>
              <a:rPr lang="en-US" sz="3000" b="1" i="1" baseline="-25000" dirty="0">
                <a:solidFill>
                  <a:schemeClr val="accent1"/>
                </a:solidFill>
                <a:latin typeface="Times New Roman" pitchFamily="18" charset="0"/>
                <a:cs typeface="Arial" charset="0"/>
              </a:rPr>
              <a:t>i  </a:t>
            </a:r>
            <a:r>
              <a:rPr lang="en-US" sz="3000" b="1" dirty="0">
                <a:solidFill>
                  <a:schemeClr val="accent1"/>
                </a:solidFill>
                <a:latin typeface="Times New Roman" pitchFamily="18" charset="0"/>
                <a:cs typeface="Arial" charset="0"/>
              </a:rPr>
              <a:t>+ </a:t>
            </a:r>
            <a:r>
              <a:rPr lang="en-US" sz="3000" b="1" i="1" dirty="0">
                <a:solidFill>
                  <a:schemeClr val="accent1"/>
                </a:solidFill>
                <a:latin typeface="Times New Roman" pitchFamily="18" charset="0"/>
                <a:cs typeface="Arial" charset="0"/>
              </a:rPr>
              <a:t>B</a:t>
            </a:r>
            <a:r>
              <a:rPr lang="en-US" sz="3000" b="1" i="1" baseline="-25000" dirty="0">
                <a:solidFill>
                  <a:schemeClr val="accent1"/>
                </a:solidFill>
                <a:latin typeface="Times New Roman" pitchFamily="18" charset="0"/>
                <a:cs typeface="Arial" charset="0"/>
              </a:rPr>
              <a:t>i</a:t>
            </a:r>
          </a:p>
          <a:p>
            <a:pPr lvl="2">
              <a:buFontTx/>
              <a:buChar char="•"/>
            </a:pPr>
            <a:r>
              <a:rPr lang="en-US" sz="1800" dirty="0">
                <a:latin typeface="Times New Roman" pitchFamily="18" charset="0"/>
                <a:cs typeface="Arial" charset="0"/>
              </a:rPr>
              <a:t>The carry out of column </a:t>
            </a:r>
            <a:r>
              <a:rPr lang="en-US" sz="1800" i="1" dirty="0" err="1">
                <a:latin typeface="Times New Roman" pitchFamily="18" charset="0"/>
                <a:cs typeface="Arial" charset="0"/>
              </a:rPr>
              <a:t>i</a:t>
            </a:r>
            <a:r>
              <a:rPr lang="en-US" sz="1800" dirty="0">
                <a:latin typeface="Times New Roman" pitchFamily="18" charset="0"/>
                <a:cs typeface="Arial" charset="0"/>
              </a:rPr>
              <a:t> (</a:t>
            </a:r>
            <a:r>
              <a:rPr lang="en-US" sz="1800" i="1" dirty="0">
                <a:latin typeface="Times New Roman" pitchFamily="18" charset="0"/>
                <a:cs typeface="Arial" charset="0"/>
              </a:rPr>
              <a:t>C</a:t>
            </a:r>
            <a:r>
              <a:rPr lang="en-US" sz="1800" i="1" baseline="-25000" dirty="0">
                <a:latin typeface="Times New Roman" pitchFamily="18" charset="0"/>
                <a:cs typeface="Arial" charset="0"/>
              </a:rPr>
              <a:t>i</a:t>
            </a:r>
            <a:r>
              <a:rPr lang="en-US" sz="1800" dirty="0">
                <a:latin typeface="Times New Roman" pitchFamily="18" charset="0"/>
                <a:cs typeface="Arial" charset="0"/>
              </a:rPr>
              <a:t>) is:</a:t>
            </a:r>
          </a:p>
          <a:p>
            <a:pPr marL="457200" lvl="1" indent="0">
              <a:buNone/>
            </a:pPr>
            <a:r>
              <a:rPr lang="en-US" sz="3200" b="1" i="1" dirty="0">
                <a:latin typeface="Times New Roman" pitchFamily="18" charset="0"/>
                <a:cs typeface="Arial" charset="0"/>
              </a:rPr>
              <a:t>	   </a:t>
            </a:r>
            <a:r>
              <a:rPr lang="en-US" sz="3000" b="1" i="1" dirty="0">
                <a:solidFill>
                  <a:schemeClr val="accent1"/>
                </a:solidFill>
                <a:latin typeface="Times New Roman" pitchFamily="18" charset="0"/>
                <a:cs typeface="Arial" charset="0"/>
              </a:rPr>
              <a:t>C</a:t>
            </a:r>
            <a:r>
              <a:rPr lang="en-US" sz="3000" b="1" i="1" baseline="-25000" dirty="0">
                <a:solidFill>
                  <a:schemeClr val="accent1"/>
                </a:solidFill>
                <a:latin typeface="Times New Roman" pitchFamily="18" charset="0"/>
                <a:cs typeface="Arial" charset="0"/>
              </a:rPr>
              <a:t>i</a:t>
            </a:r>
            <a:r>
              <a:rPr lang="en-US" sz="3000" b="1" dirty="0">
                <a:solidFill>
                  <a:schemeClr val="accent1"/>
                </a:solidFill>
                <a:latin typeface="Times New Roman" pitchFamily="18" charset="0"/>
                <a:cs typeface="Arial" charset="0"/>
              </a:rPr>
              <a:t> = </a:t>
            </a:r>
            <a:r>
              <a:rPr lang="en-US" sz="3000" b="1" i="1" dirty="0">
                <a:solidFill>
                  <a:schemeClr val="accent1"/>
                </a:solidFill>
                <a:latin typeface="Times New Roman" pitchFamily="18" charset="0"/>
                <a:cs typeface="Arial" charset="0"/>
              </a:rPr>
              <a:t>A</a:t>
            </a:r>
            <a:r>
              <a:rPr lang="en-US" sz="3000" b="1" i="1" baseline="-25000" dirty="0">
                <a:solidFill>
                  <a:schemeClr val="accent1"/>
                </a:solidFill>
                <a:latin typeface="Times New Roman" pitchFamily="18" charset="0"/>
                <a:cs typeface="Arial" charset="0"/>
              </a:rPr>
              <a:t>i </a:t>
            </a:r>
            <a:r>
              <a:rPr lang="en-US" sz="3000" b="1" i="1" dirty="0">
                <a:solidFill>
                  <a:schemeClr val="accent1"/>
                </a:solidFill>
                <a:latin typeface="Times New Roman" pitchFamily="18" charset="0"/>
                <a:cs typeface="Arial" charset="0"/>
              </a:rPr>
              <a:t>B</a:t>
            </a:r>
            <a:r>
              <a:rPr lang="en-US" sz="3000" b="1" i="1" baseline="-25000" dirty="0">
                <a:solidFill>
                  <a:schemeClr val="accent1"/>
                </a:solidFill>
                <a:latin typeface="Times New Roman" pitchFamily="18" charset="0"/>
                <a:cs typeface="Arial" charset="0"/>
              </a:rPr>
              <a:t>i </a:t>
            </a:r>
            <a:r>
              <a:rPr lang="en-US" sz="3000" b="1" i="1" dirty="0">
                <a:solidFill>
                  <a:schemeClr val="accent1"/>
                </a:solidFill>
                <a:latin typeface="Times New Roman" pitchFamily="18" charset="0"/>
                <a:cs typeface="Arial" charset="0"/>
              </a:rPr>
              <a:t> + </a:t>
            </a:r>
            <a:r>
              <a:rPr lang="en-US" sz="3000" b="1" dirty="0">
                <a:solidFill>
                  <a:schemeClr val="accent1"/>
                </a:solidFill>
                <a:latin typeface="Times New Roman" pitchFamily="18" charset="0"/>
                <a:cs typeface="Arial" charset="0"/>
              </a:rPr>
              <a:t>(</a:t>
            </a:r>
            <a:r>
              <a:rPr lang="en-US" sz="3000" b="1" i="1" dirty="0">
                <a:solidFill>
                  <a:schemeClr val="accent1"/>
                </a:solidFill>
                <a:latin typeface="Times New Roman" pitchFamily="18" charset="0"/>
                <a:cs typeface="Arial" charset="0"/>
              </a:rPr>
              <a:t>A</a:t>
            </a:r>
            <a:r>
              <a:rPr lang="en-US" sz="3000" b="1" i="1" baseline="-25000" dirty="0">
                <a:solidFill>
                  <a:schemeClr val="accent1"/>
                </a:solidFill>
                <a:latin typeface="Times New Roman" pitchFamily="18" charset="0"/>
                <a:cs typeface="Arial" charset="0"/>
              </a:rPr>
              <a:t>i  </a:t>
            </a:r>
            <a:r>
              <a:rPr lang="en-US" sz="3000" b="1" dirty="0">
                <a:solidFill>
                  <a:schemeClr val="accent1"/>
                </a:solidFill>
                <a:latin typeface="Times New Roman" pitchFamily="18" charset="0"/>
                <a:cs typeface="Arial" charset="0"/>
              </a:rPr>
              <a:t>+ </a:t>
            </a:r>
            <a:r>
              <a:rPr lang="en-US" sz="3000" b="1" i="1" dirty="0">
                <a:solidFill>
                  <a:schemeClr val="accent1"/>
                </a:solidFill>
                <a:latin typeface="Times New Roman" pitchFamily="18" charset="0"/>
                <a:cs typeface="Arial" charset="0"/>
              </a:rPr>
              <a:t>B</a:t>
            </a:r>
            <a:r>
              <a:rPr lang="en-US" sz="3000" b="1" i="1" baseline="-25000" dirty="0">
                <a:solidFill>
                  <a:schemeClr val="accent1"/>
                </a:solidFill>
                <a:latin typeface="Times New Roman" pitchFamily="18" charset="0"/>
                <a:cs typeface="Arial" charset="0"/>
              </a:rPr>
              <a:t>i </a:t>
            </a:r>
            <a:r>
              <a:rPr lang="en-US" sz="3000" b="1" dirty="0">
                <a:solidFill>
                  <a:schemeClr val="accent1"/>
                </a:solidFill>
                <a:latin typeface="Times New Roman" pitchFamily="18" charset="0"/>
                <a:cs typeface="Arial" charset="0"/>
              </a:rPr>
              <a:t>)</a:t>
            </a:r>
            <a:r>
              <a:rPr lang="en-US" sz="3000" b="1" i="1" dirty="0">
                <a:solidFill>
                  <a:schemeClr val="accent1"/>
                </a:solidFill>
                <a:latin typeface="Times New Roman" pitchFamily="18" charset="0"/>
                <a:cs typeface="Arial" charset="0"/>
              </a:rPr>
              <a:t>C</a:t>
            </a:r>
            <a:r>
              <a:rPr lang="en-US" sz="3000" b="1" i="1" baseline="-25000" dirty="0">
                <a:solidFill>
                  <a:schemeClr val="accent1"/>
                </a:solidFill>
                <a:latin typeface="Times New Roman" pitchFamily="18" charset="0"/>
                <a:cs typeface="Arial" charset="0"/>
              </a:rPr>
              <a:t>i-1 </a:t>
            </a:r>
            <a:r>
              <a:rPr lang="en-US" sz="3000" b="1" dirty="0">
                <a:solidFill>
                  <a:schemeClr val="accent1"/>
                </a:solidFill>
                <a:latin typeface="Times New Roman" pitchFamily="18" charset="0"/>
                <a:cs typeface="Arial" charset="0"/>
              </a:rPr>
              <a:t>= </a:t>
            </a:r>
            <a:r>
              <a:rPr lang="en-US" sz="3000" b="1" i="1" dirty="0" err="1">
                <a:solidFill>
                  <a:schemeClr val="accent1"/>
                </a:solidFill>
                <a:latin typeface="Times New Roman" pitchFamily="18" charset="0"/>
                <a:cs typeface="Arial" charset="0"/>
              </a:rPr>
              <a:t>G</a:t>
            </a:r>
            <a:r>
              <a:rPr lang="en-US" sz="3000" b="1" i="1" baseline="-25000" dirty="0" err="1">
                <a:solidFill>
                  <a:schemeClr val="accent1"/>
                </a:solidFill>
                <a:latin typeface="Times New Roman" pitchFamily="18" charset="0"/>
                <a:cs typeface="Arial" charset="0"/>
              </a:rPr>
              <a:t>i</a:t>
            </a:r>
            <a:r>
              <a:rPr lang="en-US" sz="3000" b="1" i="1" baseline="-25000" dirty="0">
                <a:solidFill>
                  <a:schemeClr val="accent1"/>
                </a:solidFill>
                <a:latin typeface="Times New Roman" pitchFamily="18" charset="0"/>
                <a:cs typeface="Arial" charset="0"/>
              </a:rPr>
              <a:t> </a:t>
            </a:r>
            <a:r>
              <a:rPr lang="en-US" sz="3000" b="1" i="1" dirty="0">
                <a:solidFill>
                  <a:schemeClr val="accent1"/>
                </a:solidFill>
                <a:latin typeface="Times New Roman" pitchFamily="18" charset="0"/>
                <a:cs typeface="Arial" charset="0"/>
              </a:rPr>
              <a:t> + P</a:t>
            </a:r>
            <a:r>
              <a:rPr lang="en-US" sz="3000" b="1" i="1" baseline="-25000" dirty="0">
                <a:solidFill>
                  <a:schemeClr val="accent1"/>
                </a:solidFill>
                <a:latin typeface="Times New Roman" pitchFamily="18" charset="0"/>
                <a:cs typeface="Arial" charset="0"/>
              </a:rPr>
              <a:t>i </a:t>
            </a:r>
            <a:r>
              <a:rPr lang="en-US" sz="3000" b="1" i="1" dirty="0">
                <a:solidFill>
                  <a:schemeClr val="accent1"/>
                </a:solidFill>
                <a:latin typeface="Times New Roman" pitchFamily="18" charset="0"/>
                <a:cs typeface="Arial" charset="0"/>
              </a:rPr>
              <a:t>C</a:t>
            </a:r>
            <a:r>
              <a:rPr lang="en-US" sz="3000" b="1" i="1" baseline="-25000" dirty="0">
                <a:solidFill>
                  <a:schemeClr val="accent1"/>
                </a:solidFill>
                <a:latin typeface="Times New Roman" pitchFamily="18" charset="0"/>
                <a:cs typeface="Arial" charset="0"/>
              </a:rPr>
              <a:t>i-1</a:t>
            </a:r>
            <a:endParaRPr lang="en-US" sz="3000" b="1" dirty="0">
              <a:solidFill>
                <a:schemeClr val="accent1"/>
              </a:solidFill>
              <a:latin typeface="Times New Roman" pitchFamily="18" charset="0"/>
              <a:cs typeface="Arial" charset="0"/>
            </a:endParaRPr>
          </a:p>
          <a:p>
            <a:endParaRPr lang="en-US" dirty="0"/>
          </a:p>
        </p:txBody>
      </p:sp>
    </p:spTree>
    <p:extLst>
      <p:ext uri="{BB962C8B-B14F-4D97-AF65-F5344CB8AC3E}">
        <p14:creationId xmlns:p14="http://schemas.microsoft.com/office/powerpoint/2010/main" val="260063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Full Adder</a:t>
            </a:r>
            <a:endParaRPr lang="en-US" dirty="0"/>
          </a:p>
        </p:txBody>
      </p:sp>
      <p:graphicFrame>
        <p:nvGraphicFramePr>
          <p:cNvPr id="4" name="Object 4"/>
          <p:cNvGraphicFramePr>
            <a:graphicFrameLocks noGrp="1" noChangeAspect="1"/>
          </p:cNvGraphicFramePr>
          <p:nvPr>
            <p:ph idx="1"/>
            <p:custDataLst>
              <p:tags r:id="rId2"/>
            </p:custDataLst>
            <p:extLst/>
          </p:nvPr>
        </p:nvGraphicFramePr>
        <p:xfrm>
          <a:off x="990600" y="1454649"/>
          <a:ext cx="4959350" cy="5257800"/>
        </p:xfrm>
        <a:graphic>
          <a:graphicData uri="http://schemas.openxmlformats.org/presentationml/2006/ole">
            <mc:AlternateContent xmlns:mc="http://schemas.openxmlformats.org/markup-compatibility/2006">
              <mc:Choice xmlns:v="urn:schemas-microsoft-com:vml" Requires="v">
                <p:oleObj spid="_x0000_s79874" name="Visio" r:id="rId4" imgW="2510460" imgH="2660417" progId="Visio.Drawing.11">
                  <p:embed/>
                </p:oleObj>
              </mc:Choice>
              <mc:Fallback>
                <p:oleObj name="Visio" r:id="rId4" imgW="2510460" imgH="2660417" progId="Visio.Drawing.11">
                  <p:embed/>
                  <p:pic>
                    <p:nvPicPr>
                      <p:cNvPr id="0" name=""/>
                      <p:cNvPicPr>
                        <a:picLocks noChangeAspect="1" noChangeArrowheads="1"/>
                      </p:cNvPicPr>
                      <p:nvPr/>
                    </p:nvPicPr>
                    <p:blipFill>
                      <a:blip r:embed="rId5"/>
                      <a:srcRect/>
                      <a:stretch>
                        <a:fillRect/>
                      </a:stretch>
                    </p:blipFill>
                    <p:spPr bwMode="auto">
                      <a:xfrm>
                        <a:off x="990600" y="1454649"/>
                        <a:ext cx="4959350" cy="5257800"/>
                      </a:xfrm>
                      <a:prstGeom prst="rect">
                        <a:avLst/>
                      </a:prstGeom>
                    </p:spPr>
                  </p:pic>
                </p:oleObj>
              </mc:Fallback>
            </mc:AlternateContent>
          </a:graphicData>
        </a:graphic>
      </p:graphicFrame>
    </p:spTree>
    <p:extLst>
      <p:ext uri="{BB962C8B-B14F-4D97-AF65-F5344CB8AC3E}">
        <p14:creationId xmlns:p14="http://schemas.microsoft.com/office/powerpoint/2010/main" val="1798066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Carry-</a:t>
            </a:r>
            <a:r>
              <a:rPr lang="en-US" dirty="0" err="1"/>
              <a:t>Lookahead</a:t>
            </a:r>
            <a:r>
              <a:rPr lang="en-US" dirty="0"/>
              <a:t> Addition</a:t>
            </a:r>
          </a:p>
        </p:txBody>
      </p:sp>
      <p:sp>
        <p:nvSpPr>
          <p:cNvPr id="3" name="Content Placeholder 2"/>
          <p:cNvSpPr>
            <a:spLocks noGrp="1"/>
          </p:cNvSpPr>
          <p:nvPr>
            <p:ph idx="1"/>
          </p:nvPr>
        </p:nvSpPr>
        <p:spPr/>
        <p:txBody>
          <a:bodyPr/>
          <a:lstStyle/>
          <a:p>
            <a:pPr>
              <a:buFontTx/>
              <a:buChar char="•"/>
            </a:pPr>
            <a:r>
              <a:rPr lang="en-US" b="1" dirty="0">
                <a:latin typeface="Times New Roman" pitchFamily="18" charset="0"/>
                <a:cs typeface="Arial" charset="0"/>
              </a:rPr>
              <a:t>Step 1: </a:t>
            </a:r>
            <a:r>
              <a:rPr lang="en-US" dirty="0">
                <a:latin typeface="Times New Roman" pitchFamily="18" charset="0"/>
                <a:cs typeface="Arial" charset="0"/>
              </a:rPr>
              <a:t>Compute </a:t>
            </a:r>
            <a:r>
              <a:rPr lang="en-US" i="1" dirty="0" err="1">
                <a:latin typeface="Times New Roman" pitchFamily="18" charset="0"/>
                <a:cs typeface="Arial" charset="0"/>
              </a:rPr>
              <a:t>G</a:t>
            </a:r>
            <a:r>
              <a:rPr lang="en-US" i="1" baseline="-25000" dirty="0" err="1">
                <a:latin typeface="Times New Roman" pitchFamily="18" charset="0"/>
                <a:cs typeface="Arial" charset="0"/>
              </a:rPr>
              <a:t>i</a:t>
            </a:r>
            <a:r>
              <a:rPr lang="en-US" dirty="0">
                <a:latin typeface="Times New Roman" pitchFamily="18" charset="0"/>
                <a:cs typeface="Arial" charset="0"/>
              </a:rPr>
              <a:t> and </a:t>
            </a:r>
            <a:r>
              <a:rPr lang="en-US" i="1" dirty="0">
                <a:latin typeface="Times New Roman" pitchFamily="18" charset="0"/>
                <a:cs typeface="Arial" charset="0"/>
              </a:rPr>
              <a:t>P</a:t>
            </a:r>
            <a:r>
              <a:rPr lang="en-US" i="1" baseline="-25000" dirty="0">
                <a:latin typeface="Times New Roman" pitchFamily="18" charset="0"/>
                <a:cs typeface="Arial" charset="0"/>
              </a:rPr>
              <a:t>i</a:t>
            </a:r>
            <a:r>
              <a:rPr lang="en-US" dirty="0">
                <a:latin typeface="Times New Roman" pitchFamily="18" charset="0"/>
                <a:cs typeface="Arial" charset="0"/>
              </a:rPr>
              <a:t> for all columns </a:t>
            </a:r>
          </a:p>
          <a:p>
            <a:pPr>
              <a:buFontTx/>
              <a:buChar char="•"/>
            </a:pPr>
            <a:r>
              <a:rPr lang="en-US" b="1" dirty="0">
                <a:latin typeface="Times New Roman" pitchFamily="18" charset="0"/>
                <a:cs typeface="Arial" charset="0"/>
              </a:rPr>
              <a:t>Step 2:</a:t>
            </a:r>
            <a:r>
              <a:rPr lang="en-US" dirty="0">
                <a:latin typeface="Times New Roman" pitchFamily="18" charset="0"/>
                <a:cs typeface="Arial" charset="0"/>
              </a:rPr>
              <a:t> Compute </a:t>
            </a:r>
            <a:r>
              <a:rPr lang="en-US" i="1" dirty="0">
                <a:latin typeface="Times New Roman" pitchFamily="18" charset="0"/>
                <a:cs typeface="Arial" charset="0"/>
              </a:rPr>
              <a:t>G</a:t>
            </a:r>
            <a:r>
              <a:rPr lang="en-US" dirty="0">
                <a:latin typeface="Times New Roman" pitchFamily="18" charset="0"/>
                <a:cs typeface="Arial" charset="0"/>
              </a:rPr>
              <a:t> and </a:t>
            </a:r>
            <a:r>
              <a:rPr lang="en-US" i="1" dirty="0">
                <a:latin typeface="Times New Roman" pitchFamily="18" charset="0"/>
                <a:cs typeface="Arial" charset="0"/>
              </a:rPr>
              <a:t>P</a:t>
            </a:r>
            <a:r>
              <a:rPr lang="en-US" dirty="0">
                <a:latin typeface="Times New Roman" pitchFamily="18" charset="0"/>
                <a:cs typeface="Arial" charset="0"/>
              </a:rPr>
              <a:t> for </a:t>
            </a:r>
            <a:r>
              <a:rPr lang="en-US" i="1" dirty="0">
                <a:latin typeface="Times New Roman" pitchFamily="18" charset="0"/>
                <a:cs typeface="Arial" charset="0"/>
              </a:rPr>
              <a:t>k</a:t>
            </a:r>
            <a:r>
              <a:rPr lang="en-US" dirty="0">
                <a:latin typeface="Times New Roman" pitchFamily="18" charset="0"/>
                <a:cs typeface="Arial" charset="0"/>
              </a:rPr>
              <a:t>-bit blocks</a:t>
            </a:r>
          </a:p>
          <a:p>
            <a:pPr>
              <a:buFontTx/>
              <a:buChar char="•"/>
            </a:pPr>
            <a:r>
              <a:rPr lang="en-US" b="1" dirty="0">
                <a:latin typeface="Times New Roman" pitchFamily="18" charset="0"/>
                <a:cs typeface="Arial" charset="0"/>
              </a:rPr>
              <a:t>Step 3:</a:t>
            </a:r>
            <a:r>
              <a:rPr lang="en-US" dirty="0">
                <a:latin typeface="Times New Roman" pitchFamily="18" charset="0"/>
                <a:cs typeface="Arial" charset="0"/>
              </a:rPr>
              <a:t> </a:t>
            </a:r>
            <a:r>
              <a:rPr lang="en-US" i="1" dirty="0" err="1">
                <a:latin typeface="Times New Roman" pitchFamily="18" charset="0"/>
                <a:cs typeface="Arial" charset="0"/>
              </a:rPr>
              <a:t>C</a:t>
            </a:r>
            <a:r>
              <a:rPr lang="en-US" i="1" baseline="-25000" dirty="0" err="1">
                <a:latin typeface="Times New Roman" pitchFamily="18" charset="0"/>
                <a:cs typeface="Arial" charset="0"/>
              </a:rPr>
              <a:t>in</a:t>
            </a:r>
            <a:r>
              <a:rPr lang="en-US" dirty="0">
                <a:latin typeface="Times New Roman" pitchFamily="18" charset="0"/>
                <a:cs typeface="Arial" charset="0"/>
              </a:rPr>
              <a:t> propagates through each </a:t>
            </a:r>
            <a:r>
              <a:rPr lang="en-US" i="1" dirty="0">
                <a:latin typeface="Times New Roman" pitchFamily="18" charset="0"/>
                <a:cs typeface="Arial" charset="0"/>
              </a:rPr>
              <a:t>k</a:t>
            </a:r>
            <a:r>
              <a:rPr lang="en-US" dirty="0">
                <a:latin typeface="Times New Roman" pitchFamily="18" charset="0"/>
                <a:cs typeface="Arial" charset="0"/>
              </a:rPr>
              <a:t>-bit propagate/generate block</a:t>
            </a:r>
          </a:p>
          <a:p>
            <a:endParaRPr lang="en-US" dirty="0"/>
          </a:p>
        </p:txBody>
      </p:sp>
    </p:spTree>
    <p:extLst>
      <p:ext uri="{BB962C8B-B14F-4D97-AF65-F5344CB8AC3E}">
        <p14:creationId xmlns:p14="http://schemas.microsoft.com/office/powerpoint/2010/main" val="945976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Carry-</a:t>
            </a:r>
            <a:r>
              <a:rPr lang="en-US" dirty="0" err="1"/>
              <a:t>Lookahead</a:t>
            </a:r>
            <a:r>
              <a:rPr lang="en-US" dirty="0"/>
              <a:t> Adder</a:t>
            </a:r>
          </a:p>
        </p:txBody>
      </p:sp>
      <p:sp>
        <p:nvSpPr>
          <p:cNvPr id="3" name="Content Placeholder 2"/>
          <p:cNvSpPr>
            <a:spLocks noGrp="1"/>
          </p:cNvSpPr>
          <p:nvPr>
            <p:ph idx="1"/>
          </p:nvPr>
        </p:nvSpPr>
        <p:spPr/>
        <p:txBody>
          <a:bodyPr>
            <a:normAutofit/>
          </a:bodyPr>
          <a:lstStyle/>
          <a:p>
            <a:pPr>
              <a:buFontTx/>
              <a:buChar char="•"/>
            </a:pPr>
            <a:r>
              <a:rPr lang="en-US" b="1" dirty="0">
                <a:latin typeface="Times New Roman" pitchFamily="18" charset="0"/>
                <a:cs typeface="Arial" charset="0"/>
              </a:rPr>
              <a:t>Example: </a:t>
            </a:r>
            <a:r>
              <a:rPr lang="en-US" dirty="0">
                <a:latin typeface="Times New Roman" pitchFamily="18" charset="0"/>
                <a:cs typeface="Arial" charset="0"/>
              </a:rPr>
              <a:t>4-bit blocks (</a:t>
            </a:r>
            <a:r>
              <a:rPr lang="en-US" i="1" dirty="0">
                <a:latin typeface="Times New Roman" pitchFamily="18" charset="0"/>
                <a:cs typeface="Arial" charset="0"/>
              </a:rPr>
              <a:t>G</a:t>
            </a:r>
            <a:r>
              <a:rPr lang="en-US" baseline="-25000" dirty="0">
                <a:latin typeface="Times New Roman" pitchFamily="18" charset="0"/>
                <a:cs typeface="Arial" charset="0"/>
              </a:rPr>
              <a:t>3:0</a:t>
            </a:r>
            <a:r>
              <a:rPr lang="en-US" dirty="0">
                <a:latin typeface="Times New Roman" pitchFamily="18" charset="0"/>
                <a:cs typeface="Arial" charset="0"/>
              </a:rPr>
              <a:t> and </a:t>
            </a:r>
            <a:r>
              <a:rPr lang="en-US" i="1" dirty="0">
                <a:latin typeface="Times New Roman" pitchFamily="18" charset="0"/>
                <a:cs typeface="Arial" charset="0"/>
              </a:rPr>
              <a:t>P</a:t>
            </a:r>
            <a:r>
              <a:rPr lang="en-US" baseline="-25000" dirty="0">
                <a:latin typeface="Times New Roman" pitchFamily="18" charset="0"/>
                <a:cs typeface="Arial" charset="0"/>
              </a:rPr>
              <a:t>3:0</a:t>
            </a:r>
            <a:r>
              <a:rPr lang="en-US" dirty="0">
                <a:latin typeface="Times New Roman" pitchFamily="18" charset="0"/>
                <a:cs typeface="Arial" charset="0"/>
              </a:rPr>
              <a:t>) :</a:t>
            </a:r>
          </a:p>
          <a:p>
            <a:pPr marL="457200" lvl="1" indent="0">
              <a:buNone/>
            </a:pPr>
            <a:r>
              <a:rPr lang="en-US" b="1" i="1" dirty="0">
                <a:latin typeface="Times New Roman" pitchFamily="18" charset="0"/>
                <a:cs typeface="Arial" charset="0"/>
              </a:rPr>
              <a:t>		</a:t>
            </a:r>
            <a:r>
              <a:rPr lang="en-US" b="1" i="1" dirty="0">
                <a:solidFill>
                  <a:schemeClr val="accent1"/>
                </a:solidFill>
                <a:latin typeface="Times New Roman" pitchFamily="18" charset="0"/>
                <a:cs typeface="Arial" charset="0"/>
              </a:rPr>
              <a:t>G</a:t>
            </a:r>
            <a:r>
              <a:rPr lang="en-US" b="1" baseline="-25000" dirty="0">
                <a:solidFill>
                  <a:schemeClr val="accent1"/>
                </a:solidFill>
                <a:latin typeface="Times New Roman" pitchFamily="18" charset="0"/>
                <a:cs typeface="Arial" charset="0"/>
              </a:rPr>
              <a:t>3:0</a:t>
            </a:r>
            <a:r>
              <a:rPr lang="en-US" b="1" dirty="0">
                <a:solidFill>
                  <a:schemeClr val="accent1"/>
                </a:solidFill>
                <a:latin typeface="Times New Roman" pitchFamily="18" charset="0"/>
                <a:cs typeface="Arial" charset="0"/>
              </a:rPr>
              <a:t> = </a:t>
            </a:r>
            <a:r>
              <a:rPr lang="en-US" b="1" i="1" dirty="0">
                <a:solidFill>
                  <a:schemeClr val="accent1"/>
                </a:solidFill>
                <a:latin typeface="Times New Roman" pitchFamily="18" charset="0"/>
                <a:cs typeface="Arial" charset="0"/>
              </a:rPr>
              <a:t>G</a:t>
            </a:r>
            <a:r>
              <a:rPr lang="en-US" b="1" baseline="-25000" dirty="0">
                <a:solidFill>
                  <a:schemeClr val="accent1"/>
                </a:solidFill>
                <a:latin typeface="Times New Roman" pitchFamily="18" charset="0"/>
                <a:cs typeface="Arial" charset="0"/>
              </a:rPr>
              <a:t>3 </a:t>
            </a:r>
            <a:r>
              <a:rPr lang="en-US" b="1"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P</a:t>
            </a:r>
            <a:r>
              <a:rPr lang="en-US" b="1" baseline="-25000" dirty="0">
                <a:solidFill>
                  <a:schemeClr val="accent1"/>
                </a:solidFill>
                <a:latin typeface="Times New Roman" pitchFamily="18" charset="0"/>
                <a:cs typeface="Arial" charset="0"/>
              </a:rPr>
              <a:t>3</a:t>
            </a:r>
            <a:r>
              <a:rPr lang="en-US" b="1"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G</a:t>
            </a:r>
            <a:r>
              <a:rPr lang="en-US" b="1" baseline="-25000" dirty="0">
                <a:solidFill>
                  <a:schemeClr val="accent1"/>
                </a:solidFill>
                <a:latin typeface="Times New Roman" pitchFamily="18" charset="0"/>
                <a:cs typeface="Arial" charset="0"/>
              </a:rPr>
              <a:t>2 </a:t>
            </a:r>
            <a:r>
              <a:rPr lang="en-US" b="1"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P</a:t>
            </a:r>
            <a:r>
              <a:rPr lang="en-US" b="1" baseline="-25000" dirty="0">
                <a:solidFill>
                  <a:schemeClr val="accent1"/>
                </a:solidFill>
                <a:latin typeface="Times New Roman" pitchFamily="18" charset="0"/>
                <a:cs typeface="Arial" charset="0"/>
              </a:rPr>
              <a:t>2</a:t>
            </a:r>
            <a:r>
              <a:rPr lang="en-US" b="1"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G</a:t>
            </a:r>
            <a:r>
              <a:rPr lang="en-US" b="1" baseline="-25000" dirty="0">
                <a:solidFill>
                  <a:schemeClr val="accent1"/>
                </a:solidFill>
                <a:latin typeface="Times New Roman" pitchFamily="18" charset="0"/>
                <a:cs typeface="Arial" charset="0"/>
              </a:rPr>
              <a:t>1 </a:t>
            </a:r>
            <a:r>
              <a:rPr lang="en-US" b="1"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P</a:t>
            </a:r>
            <a:r>
              <a:rPr lang="en-US" b="1" baseline="-25000" dirty="0">
                <a:solidFill>
                  <a:schemeClr val="accent1"/>
                </a:solidFill>
                <a:latin typeface="Times New Roman" pitchFamily="18" charset="0"/>
                <a:cs typeface="Arial" charset="0"/>
              </a:rPr>
              <a:t>1</a:t>
            </a:r>
            <a:r>
              <a:rPr lang="en-US" b="1" i="1" dirty="0">
                <a:solidFill>
                  <a:schemeClr val="accent1"/>
                </a:solidFill>
                <a:latin typeface="Times New Roman" pitchFamily="18" charset="0"/>
                <a:cs typeface="Arial" charset="0"/>
              </a:rPr>
              <a:t>G</a:t>
            </a:r>
            <a:r>
              <a:rPr lang="en-US" b="1" baseline="-25000" dirty="0">
                <a:solidFill>
                  <a:schemeClr val="accent1"/>
                </a:solidFill>
                <a:latin typeface="Times New Roman" pitchFamily="18" charset="0"/>
                <a:cs typeface="Arial" charset="0"/>
              </a:rPr>
              <a:t>0</a:t>
            </a:r>
            <a:r>
              <a:rPr lang="en-US" b="1" i="1" baseline="-25000" dirty="0">
                <a:solidFill>
                  <a:schemeClr val="accent1"/>
                </a:solidFill>
                <a:latin typeface="Times New Roman" pitchFamily="18" charset="0"/>
                <a:cs typeface="Arial" charset="0"/>
              </a:rPr>
              <a:t> </a:t>
            </a:r>
            <a:r>
              <a:rPr lang="en-US" b="1" dirty="0">
                <a:solidFill>
                  <a:schemeClr val="accent1"/>
                </a:solidFill>
                <a:latin typeface="Times New Roman" pitchFamily="18" charset="0"/>
                <a:cs typeface="Arial" charset="0"/>
              </a:rPr>
              <a:t>)</a:t>
            </a:r>
            <a:endParaRPr lang="en-US" b="1" i="1" baseline="-25000" dirty="0">
              <a:solidFill>
                <a:schemeClr val="accent1"/>
              </a:solidFill>
              <a:latin typeface="Times New Roman" pitchFamily="18" charset="0"/>
              <a:cs typeface="Arial" charset="0"/>
            </a:endParaRPr>
          </a:p>
          <a:p>
            <a:pPr marL="457200" lvl="1" indent="0">
              <a:buNone/>
            </a:pPr>
            <a:r>
              <a:rPr lang="en-US" b="1" i="1" dirty="0">
                <a:solidFill>
                  <a:schemeClr val="accent1"/>
                </a:solidFill>
                <a:latin typeface="Times New Roman" pitchFamily="18" charset="0"/>
                <a:cs typeface="Arial" charset="0"/>
              </a:rPr>
              <a:t>	     	P</a:t>
            </a:r>
            <a:r>
              <a:rPr lang="en-US" b="1" baseline="-25000" dirty="0">
                <a:solidFill>
                  <a:schemeClr val="accent1"/>
                </a:solidFill>
                <a:latin typeface="Times New Roman" pitchFamily="18" charset="0"/>
                <a:cs typeface="Arial" charset="0"/>
              </a:rPr>
              <a:t>3:0</a:t>
            </a:r>
            <a:r>
              <a:rPr lang="en-US" b="1" dirty="0">
                <a:solidFill>
                  <a:schemeClr val="accent1"/>
                </a:solidFill>
                <a:latin typeface="Times New Roman" pitchFamily="18" charset="0"/>
                <a:cs typeface="Arial" charset="0"/>
              </a:rPr>
              <a:t> = </a:t>
            </a:r>
            <a:r>
              <a:rPr lang="en-US" b="1" i="1" dirty="0">
                <a:solidFill>
                  <a:schemeClr val="accent1"/>
                </a:solidFill>
                <a:latin typeface="Times New Roman" pitchFamily="18" charset="0"/>
                <a:cs typeface="Arial" charset="0"/>
              </a:rPr>
              <a:t>P</a:t>
            </a:r>
            <a:r>
              <a:rPr lang="en-US" b="1" baseline="-25000" dirty="0">
                <a:solidFill>
                  <a:schemeClr val="accent1"/>
                </a:solidFill>
                <a:latin typeface="Times New Roman" pitchFamily="18" charset="0"/>
                <a:cs typeface="Arial" charset="0"/>
              </a:rPr>
              <a:t>3</a:t>
            </a:r>
            <a:r>
              <a:rPr lang="en-US" b="1" i="1" dirty="0">
                <a:solidFill>
                  <a:schemeClr val="accent1"/>
                </a:solidFill>
                <a:latin typeface="Times New Roman" pitchFamily="18" charset="0"/>
                <a:cs typeface="Arial" charset="0"/>
              </a:rPr>
              <a:t>P</a:t>
            </a:r>
            <a:r>
              <a:rPr lang="en-US" b="1" baseline="-25000" dirty="0">
                <a:solidFill>
                  <a:schemeClr val="accent1"/>
                </a:solidFill>
                <a:latin typeface="Times New Roman" pitchFamily="18" charset="0"/>
                <a:cs typeface="Arial" charset="0"/>
              </a:rPr>
              <a:t>2 </a:t>
            </a:r>
            <a:r>
              <a:rPr lang="en-US" b="1" i="1" dirty="0">
                <a:solidFill>
                  <a:schemeClr val="accent1"/>
                </a:solidFill>
                <a:latin typeface="Times New Roman" pitchFamily="18" charset="0"/>
                <a:cs typeface="Arial" charset="0"/>
              </a:rPr>
              <a:t>P</a:t>
            </a:r>
            <a:r>
              <a:rPr lang="en-US" b="1" baseline="-25000" dirty="0">
                <a:solidFill>
                  <a:schemeClr val="accent1"/>
                </a:solidFill>
                <a:latin typeface="Times New Roman" pitchFamily="18" charset="0"/>
                <a:cs typeface="Arial" charset="0"/>
              </a:rPr>
              <a:t>1</a:t>
            </a:r>
            <a:r>
              <a:rPr lang="en-US" b="1" i="1" dirty="0">
                <a:solidFill>
                  <a:schemeClr val="accent1"/>
                </a:solidFill>
                <a:latin typeface="Times New Roman" pitchFamily="18" charset="0"/>
                <a:cs typeface="Arial" charset="0"/>
              </a:rPr>
              <a:t>P</a:t>
            </a:r>
            <a:r>
              <a:rPr lang="en-US" b="1" baseline="-25000" dirty="0">
                <a:solidFill>
                  <a:schemeClr val="accent1"/>
                </a:solidFill>
                <a:latin typeface="Times New Roman" pitchFamily="18" charset="0"/>
                <a:cs typeface="Arial" charset="0"/>
              </a:rPr>
              <a:t>0</a:t>
            </a:r>
          </a:p>
          <a:p>
            <a:pPr marL="457200" lvl="1" indent="0">
              <a:buNone/>
            </a:pPr>
            <a:r>
              <a:rPr lang="en-US" b="1" i="1" dirty="0">
                <a:solidFill>
                  <a:schemeClr val="accent2"/>
                </a:solidFill>
                <a:latin typeface="Times New Roman" pitchFamily="18" charset="0"/>
                <a:cs typeface="Arial" charset="0"/>
              </a:rPr>
              <a:t>		</a:t>
            </a:r>
          </a:p>
          <a:p>
            <a:pPr>
              <a:buFontTx/>
              <a:buChar char="•"/>
            </a:pPr>
            <a:r>
              <a:rPr lang="en-US" b="1" dirty="0">
                <a:latin typeface="Times New Roman" pitchFamily="18" charset="0"/>
                <a:cs typeface="Arial" charset="0"/>
              </a:rPr>
              <a:t>Generally,</a:t>
            </a:r>
            <a:endParaRPr lang="en-US" dirty="0">
              <a:latin typeface="Times New Roman" pitchFamily="18" charset="0"/>
              <a:cs typeface="Arial" charset="0"/>
            </a:endParaRPr>
          </a:p>
          <a:p>
            <a:pPr marL="457200" lvl="1" indent="0">
              <a:buNone/>
            </a:pPr>
            <a:r>
              <a:rPr lang="en-US" b="1" i="1" dirty="0">
                <a:solidFill>
                  <a:schemeClr val="accent1"/>
                </a:solidFill>
                <a:latin typeface="Times New Roman" pitchFamily="18" charset="0"/>
                <a:cs typeface="Arial" charset="0"/>
              </a:rPr>
              <a:t>		</a:t>
            </a:r>
            <a:r>
              <a:rPr lang="en-US" b="1" i="1" dirty="0" err="1">
                <a:solidFill>
                  <a:schemeClr val="accent1"/>
                </a:solidFill>
                <a:latin typeface="Times New Roman" pitchFamily="18" charset="0"/>
                <a:cs typeface="Arial" charset="0"/>
              </a:rPr>
              <a:t>G</a:t>
            </a:r>
            <a:r>
              <a:rPr lang="en-US" b="1" i="1" baseline="-25000" dirty="0" err="1">
                <a:solidFill>
                  <a:schemeClr val="accent1"/>
                </a:solidFill>
                <a:latin typeface="Times New Roman" pitchFamily="18" charset="0"/>
                <a:cs typeface="Arial" charset="0"/>
              </a:rPr>
              <a:t>i</a:t>
            </a:r>
            <a:r>
              <a:rPr lang="en-US" b="1" baseline="-25000" dirty="0" err="1">
                <a:solidFill>
                  <a:schemeClr val="accent1"/>
                </a:solidFill>
                <a:latin typeface="Times New Roman" pitchFamily="18" charset="0"/>
                <a:cs typeface="Arial" charset="0"/>
              </a:rPr>
              <a:t>:</a:t>
            </a:r>
            <a:r>
              <a:rPr lang="en-US" b="1" i="1" baseline="-25000" dirty="0" err="1">
                <a:solidFill>
                  <a:schemeClr val="accent1"/>
                </a:solidFill>
                <a:latin typeface="Times New Roman" pitchFamily="18" charset="0"/>
                <a:cs typeface="Arial" charset="0"/>
              </a:rPr>
              <a:t>j</a:t>
            </a:r>
            <a:r>
              <a:rPr lang="en-US" b="1" dirty="0">
                <a:solidFill>
                  <a:schemeClr val="accent1"/>
                </a:solidFill>
                <a:latin typeface="Times New Roman" pitchFamily="18" charset="0"/>
                <a:cs typeface="Arial" charset="0"/>
              </a:rPr>
              <a:t> = </a:t>
            </a:r>
            <a:r>
              <a:rPr lang="en-US" b="1" i="1" dirty="0" err="1">
                <a:solidFill>
                  <a:schemeClr val="accent1"/>
                </a:solidFill>
                <a:latin typeface="Times New Roman" pitchFamily="18" charset="0"/>
                <a:cs typeface="Arial" charset="0"/>
              </a:rPr>
              <a:t>G</a:t>
            </a:r>
            <a:r>
              <a:rPr lang="en-US" b="1" i="1" baseline="-25000" dirty="0" err="1">
                <a:solidFill>
                  <a:schemeClr val="accent1"/>
                </a:solidFill>
                <a:latin typeface="Times New Roman" pitchFamily="18" charset="0"/>
                <a:cs typeface="Arial" charset="0"/>
              </a:rPr>
              <a:t>i</a:t>
            </a:r>
            <a:r>
              <a:rPr lang="en-US" b="1" baseline="-25000" dirty="0">
                <a:solidFill>
                  <a:schemeClr val="accent1"/>
                </a:solidFill>
                <a:latin typeface="Times New Roman" pitchFamily="18" charset="0"/>
                <a:cs typeface="Arial" charset="0"/>
              </a:rPr>
              <a:t> </a:t>
            </a:r>
            <a:r>
              <a:rPr lang="en-US" b="1"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P</a:t>
            </a:r>
            <a:r>
              <a:rPr lang="en-US" b="1" i="1" baseline="-25000" dirty="0">
                <a:solidFill>
                  <a:schemeClr val="accent1"/>
                </a:solidFill>
                <a:latin typeface="Times New Roman" pitchFamily="18" charset="0"/>
                <a:cs typeface="Arial" charset="0"/>
              </a:rPr>
              <a:t>i</a:t>
            </a:r>
            <a:r>
              <a:rPr lang="en-US" b="1"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G</a:t>
            </a:r>
            <a:r>
              <a:rPr lang="en-US" b="1" i="1" baseline="-25000" dirty="0">
                <a:solidFill>
                  <a:schemeClr val="accent1"/>
                </a:solidFill>
                <a:latin typeface="Times New Roman" pitchFamily="18" charset="0"/>
                <a:cs typeface="Arial" charset="0"/>
              </a:rPr>
              <a:t>i</a:t>
            </a:r>
            <a:r>
              <a:rPr lang="en-US" b="1" baseline="-25000" dirty="0">
                <a:solidFill>
                  <a:schemeClr val="accent1"/>
                </a:solidFill>
                <a:latin typeface="Times New Roman" pitchFamily="18" charset="0"/>
                <a:cs typeface="Arial" charset="0"/>
              </a:rPr>
              <a:t>-1 </a:t>
            </a:r>
            <a:r>
              <a:rPr lang="en-US" b="1"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P</a:t>
            </a:r>
            <a:r>
              <a:rPr lang="en-US" b="1" i="1" baseline="-25000" dirty="0">
                <a:solidFill>
                  <a:schemeClr val="accent1"/>
                </a:solidFill>
                <a:latin typeface="Times New Roman" pitchFamily="18" charset="0"/>
                <a:cs typeface="Arial" charset="0"/>
              </a:rPr>
              <a:t>i</a:t>
            </a:r>
            <a:r>
              <a:rPr lang="en-US" b="1" baseline="-25000" dirty="0">
                <a:solidFill>
                  <a:schemeClr val="accent1"/>
                </a:solidFill>
                <a:latin typeface="Times New Roman" pitchFamily="18" charset="0"/>
                <a:cs typeface="Arial" charset="0"/>
              </a:rPr>
              <a:t>-1</a:t>
            </a:r>
            <a:r>
              <a:rPr lang="en-US" b="1"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G</a:t>
            </a:r>
            <a:r>
              <a:rPr lang="en-US" b="1" i="1" baseline="-25000" dirty="0">
                <a:solidFill>
                  <a:schemeClr val="accent1"/>
                </a:solidFill>
                <a:latin typeface="Times New Roman" pitchFamily="18" charset="0"/>
                <a:cs typeface="Arial" charset="0"/>
              </a:rPr>
              <a:t>i</a:t>
            </a:r>
            <a:r>
              <a:rPr lang="en-US" b="1" baseline="-25000" dirty="0">
                <a:solidFill>
                  <a:schemeClr val="accent1"/>
                </a:solidFill>
                <a:latin typeface="Times New Roman" pitchFamily="18" charset="0"/>
                <a:cs typeface="Arial" charset="0"/>
              </a:rPr>
              <a:t>-2 </a:t>
            </a:r>
            <a:r>
              <a:rPr lang="en-US" b="1"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P</a:t>
            </a:r>
            <a:r>
              <a:rPr lang="en-US" b="1" i="1" baseline="-25000" dirty="0">
                <a:solidFill>
                  <a:schemeClr val="accent1"/>
                </a:solidFill>
                <a:latin typeface="Times New Roman" pitchFamily="18" charset="0"/>
                <a:cs typeface="Arial" charset="0"/>
              </a:rPr>
              <a:t>i</a:t>
            </a:r>
            <a:r>
              <a:rPr lang="en-US" b="1" baseline="-25000" dirty="0">
                <a:solidFill>
                  <a:schemeClr val="accent1"/>
                </a:solidFill>
                <a:latin typeface="Times New Roman" pitchFamily="18" charset="0"/>
                <a:cs typeface="Arial" charset="0"/>
              </a:rPr>
              <a:t>-2</a:t>
            </a:r>
            <a:r>
              <a:rPr lang="en-US" b="1" i="1" dirty="0">
                <a:solidFill>
                  <a:schemeClr val="accent1"/>
                </a:solidFill>
                <a:latin typeface="Times New Roman" pitchFamily="18" charset="0"/>
                <a:cs typeface="Arial" charset="0"/>
              </a:rPr>
              <a:t>G</a:t>
            </a:r>
            <a:r>
              <a:rPr lang="en-US" b="1" i="1" baseline="-25000" dirty="0">
                <a:solidFill>
                  <a:schemeClr val="accent1"/>
                </a:solidFill>
                <a:latin typeface="Times New Roman" pitchFamily="18" charset="0"/>
                <a:cs typeface="Arial" charset="0"/>
              </a:rPr>
              <a:t>j </a:t>
            </a:r>
            <a:r>
              <a:rPr lang="en-US" b="1" dirty="0">
                <a:solidFill>
                  <a:schemeClr val="accent1"/>
                </a:solidFill>
                <a:latin typeface="Times New Roman" pitchFamily="18" charset="0"/>
                <a:cs typeface="Arial" charset="0"/>
              </a:rPr>
              <a:t>)</a:t>
            </a:r>
            <a:endParaRPr lang="en-US" b="1" i="1" baseline="-25000" dirty="0">
              <a:solidFill>
                <a:schemeClr val="accent1"/>
              </a:solidFill>
              <a:latin typeface="Times New Roman" pitchFamily="18" charset="0"/>
              <a:cs typeface="Arial" charset="0"/>
            </a:endParaRPr>
          </a:p>
          <a:p>
            <a:pPr marL="457200" lvl="1" indent="0">
              <a:buNone/>
            </a:pPr>
            <a:r>
              <a:rPr lang="en-US" b="1" i="1" dirty="0">
                <a:solidFill>
                  <a:schemeClr val="accent1"/>
                </a:solidFill>
                <a:latin typeface="Times New Roman" pitchFamily="18" charset="0"/>
                <a:cs typeface="Arial" charset="0"/>
              </a:rPr>
              <a:t>	     	</a:t>
            </a:r>
            <a:r>
              <a:rPr lang="en-US" b="1" i="1" dirty="0" err="1">
                <a:solidFill>
                  <a:schemeClr val="accent1"/>
                </a:solidFill>
                <a:latin typeface="Times New Roman" pitchFamily="18" charset="0"/>
                <a:cs typeface="Arial" charset="0"/>
              </a:rPr>
              <a:t>P</a:t>
            </a:r>
            <a:r>
              <a:rPr lang="en-US" b="1" i="1" baseline="-25000" dirty="0" err="1">
                <a:solidFill>
                  <a:schemeClr val="accent1"/>
                </a:solidFill>
                <a:latin typeface="Times New Roman" pitchFamily="18" charset="0"/>
                <a:cs typeface="Arial" charset="0"/>
              </a:rPr>
              <a:t>i</a:t>
            </a:r>
            <a:r>
              <a:rPr lang="en-US" b="1" baseline="-25000" dirty="0" err="1">
                <a:solidFill>
                  <a:schemeClr val="accent1"/>
                </a:solidFill>
                <a:latin typeface="Times New Roman" pitchFamily="18" charset="0"/>
                <a:cs typeface="Arial" charset="0"/>
              </a:rPr>
              <a:t>:</a:t>
            </a:r>
            <a:r>
              <a:rPr lang="en-US" b="1" i="1" baseline="-25000" dirty="0" err="1">
                <a:solidFill>
                  <a:schemeClr val="accent1"/>
                </a:solidFill>
                <a:latin typeface="Times New Roman" pitchFamily="18" charset="0"/>
                <a:cs typeface="Arial" charset="0"/>
              </a:rPr>
              <a:t>j</a:t>
            </a:r>
            <a:r>
              <a:rPr lang="en-US" b="1" dirty="0">
                <a:solidFill>
                  <a:schemeClr val="accent1"/>
                </a:solidFill>
                <a:latin typeface="Times New Roman" pitchFamily="18" charset="0"/>
                <a:cs typeface="Arial" charset="0"/>
              </a:rPr>
              <a:t> = </a:t>
            </a:r>
            <a:r>
              <a:rPr lang="en-US" b="1" i="1" dirty="0">
                <a:solidFill>
                  <a:schemeClr val="accent1"/>
                </a:solidFill>
                <a:latin typeface="Times New Roman" pitchFamily="18" charset="0"/>
                <a:cs typeface="Arial" charset="0"/>
              </a:rPr>
              <a:t>P</a:t>
            </a:r>
            <a:r>
              <a:rPr lang="en-US" b="1" i="1" baseline="-25000" dirty="0">
                <a:solidFill>
                  <a:schemeClr val="accent1"/>
                </a:solidFill>
                <a:latin typeface="Times New Roman" pitchFamily="18" charset="0"/>
                <a:cs typeface="Arial" charset="0"/>
              </a:rPr>
              <a:t>i</a:t>
            </a:r>
            <a:r>
              <a:rPr lang="en-US" b="1" i="1" dirty="0">
                <a:solidFill>
                  <a:schemeClr val="accent1"/>
                </a:solidFill>
                <a:latin typeface="Times New Roman" pitchFamily="18" charset="0"/>
                <a:cs typeface="Arial" charset="0"/>
              </a:rPr>
              <a:t>P</a:t>
            </a:r>
            <a:r>
              <a:rPr lang="en-US" b="1" i="1" baseline="-25000" dirty="0">
                <a:solidFill>
                  <a:schemeClr val="accent1"/>
                </a:solidFill>
                <a:latin typeface="Times New Roman" pitchFamily="18" charset="0"/>
                <a:cs typeface="Arial" charset="0"/>
              </a:rPr>
              <a:t>i</a:t>
            </a:r>
            <a:r>
              <a:rPr lang="en-US" b="1" baseline="-25000" dirty="0">
                <a:solidFill>
                  <a:schemeClr val="accent1"/>
                </a:solidFill>
                <a:latin typeface="Times New Roman" pitchFamily="18" charset="0"/>
                <a:cs typeface="Arial" charset="0"/>
              </a:rPr>
              <a:t>-1 </a:t>
            </a:r>
            <a:r>
              <a:rPr lang="en-US" b="1" i="1" dirty="0">
                <a:solidFill>
                  <a:schemeClr val="accent1"/>
                </a:solidFill>
                <a:latin typeface="Times New Roman" pitchFamily="18" charset="0"/>
                <a:cs typeface="Arial" charset="0"/>
              </a:rPr>
              <a:t>P</a:t>
            </a:r>
            <a:r>
              <a:rPr lang="en-US" b="1" i="1" baseline="-25000" dirty="0">
                <a:solidFill>
                  <a:schemeClr val="accent1"/>
                </a:solidFill>
                <a:latin typeface="Times New Roman" pitchFamily="18" charset="0"/>
                <a:cs typeface="Arial" charset="0"/>
              </a:rPr>
              <a:t>i</a:t>
            </a:r>
            <a:r>
              <a:rPr lang="en-US" b="1" baseline="-25000" dirty="0">
                <a:solidFill>
                  <a:schemeClr val="accent1"/>
                </a:solidFill>
                <a:latin typeface="Times New Roman" pitchFamily="18" charset="0"/>
                <a:cs typeface="Arial" charset="0"/>
              </a:rPr>
              <a:t>-2</a:t>
            </a:r>
            <a:r>
              <a:rPr lang="en-US" b="1" i="1" dirty="0">
                <a:solidFill>
                  <a:schemeClr val="accent1"/>
                </a:solidFill>
                <a:latin typeface="Times New Roman" pitchFamily="18" charset="0"/>
                <a:cs typeface="Arial" charset="0"/>
              </a:rPr>
              <a:t>P</a:t>
            </a:r>
            <a:r>
              <a:rPr lang="en-US" b="1" i="1" baseline="-25000" dirty="0">
                <a:solidFill>
                  <a:schemeClr val="accent1"/>
                </a:solidFill>
                <a:latin typeface="Times New Roman" pitchFamily="18" charset="0"/>
                <a:cs typeface="Arial" charset="0"/>
              </a:rPr>
              <a:t>j</a:t>
            </a:r>
            <a:endParaRPr lang="en-US" b="1" i="1" dirty="0">
              <a:solidFill>
                <a:schemeClr val="accent2"/>
              </a:solidFill>
              <a:latin typeface="Times New Roman" pitchFamily="18" charset="0"/>
              <a:cs typeface="Arial" charset="0"/>
            </a:endParaRPr>
          </a:p>
          <a:p>
            <a:pPr marL="457200" lvl="1" indent="0">
              <a:buNone/>
            </a:pPr>
            <a:r>
              <a:rPr lang="en-US" b="1" i="1" dirty="0">
                <a:solidFill>
                  <a:schemeClr val="accent1"/>
                </a:solidFill>
                <a:latin typeface="Times New Roman" pitchFamily="18" charset="0"/>
                <a:cs typeface="Arial" charset="0"/>
              </a:rPr>
              <a:t>		C</a:t>
            </a:r>
            <a:r>
              <a:rPr lang="en-US" b="1" i="1" baseline="-25000" dirty="0">
                <a:solidFill>
                  <a:schemeClr val="accent1"/>
                </a:solidFill>
                <a:latin typeface="Times New Roman" pitchFamily="18" charset="0"/>
                <a:cs typeface="Arial" charset="0"/>
              </a:rPr>
              <a:t>i</a:t>
            </a:r>
            <a:r>
              <a:rPr lang="en-US" b="1" dirty="0">
                <a:solidFill>
                  <a:schemeClr val="accent1"/>
                </a:solidFill>
                <a:latin typeface="Times New Roman" pitchFamily="18" charset="0"/>
                <a:cs typeface="Arial" charset="0"/>
              </a:rPr>
              <a:t>  = </a:t>
            </a:r>
            <a:r>
              <a:rPr lang="en-US" b="1" i="1" dirty="0" err="1">
                <a:solidFill>
                  <a:schemeClr val="accent1"/>
                </a:solidFill>
                <a:latin typeface="Times New Roman" pitchFamily="18" charset="0"/>
                <a:cs typeface="Arial" charset="0"/>
              </a:rPr>
              <a:t>G</a:t>
            </a:r>
            <a:r>
              <a:rPr lang="en-US" b="1" i="1" baseline="-25000" dirty="0" err="1">
                <a:solidFill>
                  <a:schemeClr val="accent1"/>
                </a:solidFill>
                <a:latin typeface="Times New Roman" pitchFamily="18" charset="0"/>
                <a:cs typeface="Arial" charset="0"/>
              </a:rPr>
              <a:t>i:j</a:t>
            </a:r>
            <a:r>
              <a:rPr lang="en-US" b="1" i="1" baseline="-25000"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 + </a:t>
            </a:r>
            <a:r>
              <a:rPr lang="en-US" b="1" i="1" dirty="0" err="1">
                <a:solidFill>
                  <a:schemeClr val="accent1"/>
                </a:solidFill>
                <a:latin typeface="Times New Roman" pitchFamily="18" charset="0"/>
                <a:cs typeface="Arial" charset="0"/>
              </a:rPr>
              <a:t>P</a:t>
            </a:r>
            <a:r>
              <a:rPr lang="en-US" b="1" i="1" baseline="-25000" dirty="0" err="1">
                <a:solidFill>
                  <a:schemeClr val="accent1"/>
                </a:solidFill>
                <a:latin typeface="Times New Roman" pitchFamily="18" charset="0"/>
                <a:cs typeface="Arial" charset="0"/>
              </a:rPr>
              <a:t>i:j</a:t>
            </a:r>
            <a:r>
              <a:rPr lang="en-US" b="1" i="1" baseline="-25000"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C</a:t>
            </a:r>
            <a:r>
              <a:rPr lang="en-US" b="1" i="1" baseline="-25000" dirty="0">
                <a:solidFill>
                  <a:schemeClr val="accent1"/>
                </a:solidFill>
                <a:latin typeface="Times New Roman" pitchFamily="18" charset="0"/>
                <a:cs typeface="Arial" charset="0"/>
              </a:rPr>
              <a:t>i-1</a:t>
            </a:r>
          </a:p>
          <a:p>
            <a:endParaRPr lang="en-US" dirty="0"/>
          </a:p>
        </p:txBody>
      </p:sp>
    </p:spTree>
    <p:extLst>
      <p:ext uri="{BB962C8B-B14F-4D97-AF65-F5344CB8AC3E}">
        <p14:creationId xmlns:p14="http://schemas.microsoft.com/office/powerpoint/2010/main" val="4207347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32-bit CLA with 4-bit Blocks</a:t>
            </a:r>
          </a:p>
        </p:txBody>
      </p:sp>
      <p:graphicFrame>
        <p:nvGraphicFramePr>
          <p:cNvPr id="4" name="Object 4"/>
          <p:cNvGraphicFramePr>
            <a:graphicFrameLocks noGrp="1" noChangeAspect="1"/>
          </p:cNvGraphicFramePr>
          <p:nvPr>
            <p:ph idx="1"/>
            <p:custDataLst>
              <p:tags r:id="rId2"/>
            </p:custDataLst>
            <p:extLst/>
          </p:nvPr>
        </p:nvGraphicFramePr>
        <p:xfrm>
          <a:off x="1752600" y="1276350"/>
          <a:ext cx="5562600" cy="5048250"/>
        </p:xfrm>
        <a:graphic>
          <a:graphicData uri="http://schemas.openxmlformats.org/presentationml/2006/ole">
            <mc:AlternateContent xmlns:mc="http://schemas.openxmlformats.org/markup-compatibility/2006">
              <mc:Choice xmlns:v="urn:schemas-microsoft-com:vml" Requires="v">
                <p:oleObj spid="_x0000_s80898" name="Visio" r:id="rId4" imgW="3914767" imgH="3552390" progId="Visio.Drawing.11">
                  <p:embed/>
                </p:oleObj>
              </mc:Choice>
              <mc:Fallback>
                <p:oleObj name="Visio" r:id="rId4" imgW="3914767" imgH="3552390" progId="Visio.Drawing.11">
                  <p:embed/>
                  <p:pic>
                    <p:nvPicPr>
                      <p:cNvPr id="0" name=""/>
                      <p:cNvPicPr>
                        <a:picLocks noChangeAspect="1" noChangeArrowheads="1"/>
                      </p:cNvPicPr>
                      <p:nvPr/>
                    </p:nvPicPr>
                    <p:blipFill>
                      <a:blip r:embed="rId5"/>
                      <a:srcRect/>
                      <a:stretch>
                        <a:fillRect/>
                      </a:stretch>
                    </p:blipFill>
                    <p:spPr bwMode="auto">
                      <a:xfrm>
                        <a:off x="1752600" y="1276350"/>
                        <a:ext cx="556260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16208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0101+1100</a:t>
            </a:r>
            <a:endParaRPr lang="en-US" dirty="0"/>
          </a:p>
        </p:txBody>
      </p:sp>
      <p:graphicFrame>
        <p:nvGraphicFramePr>
          <p:cNvPr id="4" name="Object 4"/>
          <p:cNvGraphicFramePr>
            <a:graphicFrameLocks noChangeAspect="1"/>
          </p:cNvGraphicFramePr>
          <p:nvPr>
            <p:custDataLst>
              <p:tags r:id="rId2"/>
            </p:custDataLst>
            <p:extLst/>
          </p:nvPr>
        </p:nvGraphicFramePr>
        <p:xfrm>
          <a:off x="1219200" y="762000"/>
          <a:ext cx="5562600" cy="5048250"/>
        </p:xfrm>
        <a:graphic>
          <a:graphicData uri="http://schemas.openxmlformats.org/presentationml/2006/ole">
            <mc:AlternateContent xmlns:mc="http://schemas.openxmlformats.org/markup-compatibility/2006">
              <mc:Choice xmlns:v="urn:schemas-microsoft-com:vml" Requires="v">
                <p:oleObj spid="_x0000_s81922" name="Visio" r:id="rId4" imgW="3915000" imgH="3552633" progId="Visio.Drawing.11">
                  <p:embed/>
                </p:oleObj>
              </mc:Choice>
              <mc:Fallback>
                <p:oleObj name="Visio" r:id="rId4" imgW="3915000" imgH="3552633" progId="Visio.Drawing.11">
                  <p:embed/>
                  <p:pic>
                    <p:nvPicPr>
                      <p:cNvPr id="0" name=""/>
                      <p:cNvPicPr>
                        <a:picLocks noChangeAspect="1" noChangeArrowheads="1"/>
                      </p:cNvPicPr>
                      <p:nvPr/>
                    </p:nvPicPr>
                    <p:blipFill>
                      <a:blip r:embed="rId5"/>
                      <a:srcRect/>
                      <a:stretch>
                        <a:fillRect/>
                      </a:stretch>
                    </p:blipFill>
                    <p:spPr bwMode="auto">
                      <a:xfrm>
                        <a:off x="1219200" y="762000"/>
                        <a:ext cx="556260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20835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Carry-</a:t>
            </a:r>
            <a:r>
              <a:rPr lang="en-US" dirty="0" err="1"/>
              <a:t>Lookahead</a:t>
            </a:r>
            <a:r>
              <a:rPr lang="en-US" dirty="0"/>
              <a:t> Adder Delay</a:t>
            </a:r>
          </a:p>
        </p:txBody>
      </p:sp>
      <p:sp>
        <p:nvSpPr>
          <p:cNvPr id="3" name="Content Placeholder 2"/>
          <p:cNvSpPr>
            <a:spLocks noGrp="1"/>
          </p:cNvSpPr>
          <p:nvPr>
            <p:ph idx="1"/>
          </p:nvPr>
        </p:nvSpPr>
        <p:spPr>
          <a:xfrm>
            <a:off x="457200" y="3279514"/>
            <a:ext cx="8229600" cy="2846649"/>
          </a:xfrm>
        </p:spPr>
        <p:txBody>
          <a:bodyPr>
            <a:normAutofit fontScale="92500"/>
          </a:bodyPr>
          <a:lstStyle/>
          <a:p>
            <a:r>
              <a:rPr lang="en-US" sz="2400" dirty="0">
                <a:latin typeface="Times New Roman" pitchFamily="18" charset="0"/>
                <a:cs typeface="Arial" charset="0"/>
              </a:rPr>
              <a:t>For </a:t>
            </a:r>
            <a:r>
              <a:rPr lang="en-US" sz="2400" i="1" dirty="0">
                <a:latin typeface="Times New Roman" pitchFamily="18" charset="0"/>
                <a:cs typeface="Arial" charset="0"/>
              </a:rPr>
              <a:t>N</a:t>
            </a:r>
            <a:r>
              <a:rPr lang="en-US" sz="2400" dirty="0">
                <a:latin typeface="Times New Roman" pitchFamily="18" charset="0"/>
                <a:cs typeface="Arial" charset="0"/>
              </a:rPr>
              <a:t>-bit CLA with </a:t>
            </a:r>
            <a:r>
              <a:rPr lang="en-US" sz="2400" i="1" dirty="0">
                <a:latin typeface="Times New Roman" pitchFamily="18" charset="0"/>
                <a:cs typeface="Arial" charset="0"/>
              </a:rPr>
              <a:t>k</a:t>
            </a:r>
            <a:r>
              <a:rPr lang="en-US" sz="2400" dirty="0">
                <a:latin typeface="Times New Roman" pitchFamily="18" charset="0"/>
                <a:cs typeface="Arial" charset="0"/>
              </a:rPr>
              <a:t>-bit blocks:</a:t>
            </a:r>
          </a:p>
          <a:p>
            <a:pPr marL="0" indent="0">
              <a:buNone/>
            </a:pPr>
            <a:r>
              <a:rPr lang="en-US" sz="2400" i="1" dirty="0">
                <a:latin typeface="Times New Roman" pitchFamily="18" charset="0"/>
                <a:cs typeface="Arial" charset="0"/>
              </a:rPr>
              <a:t>	</a:t>
            </a:r>
            <a:r>
              <a:rPr lang="en-US" b="1" i="1" dirty="0" err="1">
                <a:solidFill>
                  <a:schemeClr val="accent1"/>
                </a:solidFill>
                <a:latin typeface="Times New Roman" pitchFamily="18" charset="0"/>
                <a:cs typeface="Arial" charset="0"/>
              </a:rPr>
              <a:t>t</a:t>
            </a:r>
            <a:r>
              <a:rPr lang="en-US" b="1" i="1" baseline="-25000" dirty="0" err="1">
                <a:solidFill>
                  <a:schemeClr val="accent1"/>
                </a:solidFill>
                <a:latin typeface="Times New Roman" pitchFamily="18" charset="0"/>
                <a:cs typeface="Arial" charset="0"/>
              </a:rPr>
              <a:t>CLA</a:t>
            </a:r>
            <a:r>
              <a:rPr lang="en-US" b="1" dirty="0">
                <a:solidFill>
                  <a:schemeClr val="accent1"/>
                </a:solidFill>
                <a:latin typeface="Times New Roman" pitchFamily="18" charset="0"/>
                <a:cs typeface="Arial" charset="0"/>
              </a:rPr>
              <a:t> = </a:t>
            </a:r>
            <a:r>
              <a:rPr lang="en-US" b="1" i="1" dirty="0" err="1">
                <a:solidFill>
                  <a:schemeClr val="accent1"/>
                </a:solidFill>
                <a:latin typeface="Times New Roman" pitchFamily="18" charset="0"/>
                <a:cs typeface="Arial" charset="0"/>
              </a:rPr>
              <a:t>t</a:t>
            </a:r>
            <a:r>
              <a:rPr lang="en-US" b="1" i="1" baseline="-25000" dirty="0" err="1">
                <a:solidFill>
                  <a:schemeClr val="accent1"/>
                </a:solidFill>
                <a:latin typeface="Times New Roman" pitchFamily="18" charset="0"/>
                <a:cs typeface="Arial" charset="0"/>
              </a:rPr>
              <a:t>pg</a:t>
            </a:r>
            <a:r>
              <a:rPr lang="en-US" b="1" i="1" dirty="0">
                <a:solidFill>
                  <a:schemeClr val="accent1"/>
                </a:solidFill>
                <a:latin typeface="Times New Roman" pitchFamily="18" charset="0"/>
                <a:cs typeface="Arial" charset="0"/>
              </a:rPr>
              <a:t> + </a:t>
            </a:r>
            <a:r>
              <a:rPr lang="en-US" b="1" i="1" dirty="0" err="1">
                <a:solidFill>
                  <a:schemeClr val="accent1"/>
                </a:solidFill>
                <a:latin typeface="Times New Roman" pitchFamily="18" charset="0"/>
                <a:cs typeface="Arial" charset="0"/>
              </a:rPr>
              <a:t>t</a:t>
            </a:r>
            <a:r>
              <a:rPr lang="en-US" b="1" i="1" baseline="-25000" dirty="0" err="1">
                <a:solidFill>
                  <a:schemeClr val="accent1"/>
                </a:solidFill>
                <a:latin typeface="Times New Roman" pitchFamily="18" charset="0"/>
                <a:cs typeface="Arial" charset="0"/>
              </a:rPr>
              <a:t>pg_</a:t>
            </a:r>
            <a:r>
              <a:rPr lang="en-US" b="1" baseline="-25000" dirty="0" err="1">
                <a:solidFill>
                  <a:schemeClr val="accent1"/>
                </a:solidFill>
                <a:latin typeface="Times New Roman" pitchFamily="18" charset="0"/>
                <a:cs typeface="Arial" charset="0"/>
              </a:rPr>
              <a:t>block</a:t>
            </a:r>
            <a:r>
              <a:rPr lang="en-US" b="1" i="1" baseline="-25000" dirty="0">
                <a:solidFill>
                  <a:schemeClr val="accent1"/>
                </a:solidFill>
                <a:latin typeface="Times New Roman" pitchFamily="18" charset="0"/>
                <a:cs typeface="Arial" charset="0"/>
              </a:rPr>
              <a:t> </a:t>
            </a:r>
            <a:r>
              <a:rPr lang="en-US" b="1" i="1" dirty="0">
                <a:solidFill>
                  <a:schemeClr val="accent1"/>
                </a:solidFill>
                <a:latin typeface="Times New Roman" pitchFamily="18" charset="0"/>
                <a:cs typeface="Arial" charset="0"/>
              </a:rPr>
              <a:t>+ </a:t>
            </a:r>
            <a:r>
              <a:rPr lang="en-US" b="1" dirty="0">
                <a:solidFill>
                  <a:schemeClr val="accent1"/>
                </a:solidFill>
                <a:latin typeface="Times New Roman" pitchFamily="18" charset="0"/>
                <a:cs typeface="Arial" charset="0"/>
              </a:rPr>
              <a:t>(</a:t>
            </a:r>
            <a:r>
              <a:rPr lang="en-US" b="1" i="1" dirty="0">
                <a:solidFill>
                  <a:schemeClr val="accent1"/>
                </a:solidFill>
                <a:latin typeface="Times New Roman" pitchFamily="18" charset="0"/>
                <a:cs typeface="Arial" charset="0"/>
              </a:rPr>
              <a:t>N/k</a:t>
            </a:r>
            <a:r>
              <a:rPr lang="en-US" b="1" dirty="0">
                <a:solidFill>
                  <a:schemeClr val="accent1"/>
                </a:solidFill>
                <a:latin typeface="Times New Roman" pitchFamily="18" charset="0"/>
                <a:cs typeface="Arial" charset="0"/>
              </a:rPr>
              <a:t> – 1)</a:t>
            </a:r>
            <a:r>
              <a:rPr lang="en-US" b="1" i="1" dirty="0" err="1">
                <a:solidFill>
                  <a:schemeClr val="accent1"/>
                </a:solidFill>
                <a:latin typeface="Times New Roman" pitchFamily="18" charset="0"/>
                <a:cs typeface="Arial" charset="0"/>
              </a:rPr>
              <a:t>t</a:t>
            </a:r>
            <a:r>
              <a:rPr lang="en-US" b="1" baseline="-25000" dirty="0" err="1">
                <a:solidFill>
                  <a:schemeClr val="accent1"/>
                </a:solidFill>
                <a:latin typeface="Times New Roman" pitchFamily="18" charset="0"/>
                <a:cs typeface="Arial" charset="0"/>
              </a:rPr>
              <a:t>AND_OR</a:t>
            </a:r>
            <a:r>
              <a:rPr lang="en-US" b="1" i="1" dirty="0">
                <a:solidFill>
                  <a:schemeClr val="accent1"/>
                </a:solidFill>
                <a:latin typeface="Times New Roman" pitchFamily="18" charset="0"/>
                <a:cs typeface="Arial" charset="0"/>
              </a:rPr>
              <a:t> + </a:t>
            </a:r>
            <a:r>
              <a:rPr lang="en-US" b="1" i="1" dirty="0" err="1">
                <a:solidFill>
                  <a:schemeClr val="accent1"/>
                </a:solidFill>
                <a:latin typeface="Times New Roman" pitchFamily="18" charset="0"/>
                <a:cs typeface="Arial" charset="0"/>
              </a:rPr>
              <a:t>kt</a:t>
            </a:r>
            <a:r>
              <a:rPr lang="en-US" b="1" i="1" baseline="-25000" dirty="0" err="1">
                <a:solidFill>
                  <a:schemeClr val="accent1"/>
                </a:solidFill>
                <a:latin typeface="Times New Roman" pitchFamily="18" charset="0"/>
                <a:cs typeface="Arial" charset="0"/>
              </a:rPr>
              <a:t>FA</a:t>
            </a:r>
            <a:endParaRPr lang="en-US" b="1" i="1" baseline="-25000" dirty="0">
              <a:solidFill>
                <a:schemeClr val="accent1"/>
              </a:solidFill>
              <a:latin typeface="Times New Roman" pitchFamily="18" charset="0"/>
              <a:cs typeface="Arial" charset="0"/>
            </a:endParaRPr>
          </a:p>
          <a:p>
            <a:pPr marL="0" indent="0">
              <a:buNone/>
            </a:pPr>
            <a:r>
              <a:rPr lang="en-US" sz="2400" i="1" baseline="-25000" dirty="0">
                <a:latin typeface="Times New Roman" pitchFamily="18" charset="0"/>
                <a:cs typeface="Arial" charset="0"/>
              </a:rPr>
              <a:t>	</a:t>
            </a:r>
            <a:endParaRPr lang="en-US" sz="2400" dirty="0">
              <a:latin typeface="Times New Roman" pitchFamily="18" charset="0"/>
              <a:cs typeface="Arial" charset="0"/>
            </a:endParaRPr>
          </a:p>
          <a:p>
            <a:pPr lvl="1">
              <a:buFontTx/>
              <a:buChar char="–"/>
            </a:pPr>
            <a:r>
              <a:rPr lang="en-US" sz="2000" i="1" dirty="0" err="1">
                <a:latin typeface="Times New Roman" pitchFamily="18" charset="0"/>
                <a:cs typeface="Arial" charset="0"/>
              </a:rPr>
              <a:t>t</a:t>
            </a:r>
            <a:r>
              <a:rPr lang="en-US" sz="2000" i="1" baseline="-25000" dirty="0" err="1">
                <a:latin typeface="Times New Roman" pitchFamily="18" charset="0"/>
                <a:cs typeface="Arial" charset="0"/>
              </a:rPr>
              <a:t>pg</a:t>
            </a:r>
            <a:r>
              <a:rPr lang="en-US" sz="2000" dirty="0">
                <a:latin typeface="Times New Roman" pitchFamily="18" charset="0"/>
                <a:cs typeface="Arial" charset="0"/>
              </a:rPr>
              <a:t> : 	delay to generate all </a:t>
            </a:r>
            <a:r>
              <a:rPr lang="en-US" sz="2000" i="1" dirty="0">
                <a:latin typeface="Times New Roman" pitchFamily="18" charset="0"/>
                <a:cs typeface="Arial" charset="0"/>
              </a:rPr>
              <a:t>P</a:t>
            </a:r>
            <a:r>
              <a:rPr lang="en-US" sz="2000" i="1" baseline="-25000" dirty="0">
                <a:latin typeface="Times New Roman" pitchFamily="18" charset="0"/>
                <a:cs typeface="Arial" charset="0"/>
              </a:rPr>
              <a:t>i</a:t>
            </a:r>
            <a:r>
              <a:rPr lang="en-US" sz="2000" dirty="0">
                <a:latin typeface="Times New Roman" pitchFamily="18" charset="0"/>
                <a:cs typeface="Arial" charset="0"/>
              </a:rPr>
              <a:t>, </a:t>
            </a:r>
            <a:r>
              <a:rPr lang="en-US" sz="2000" i="1" dirty="0" err="1">
                <a:latin typeface="Times New Roman" pitchFamily="18" charset="0"/>
                <a:cs typeface="Arial" charset="0"/>
              </a:rPr>
              <a:t>G</a:t>
            </a:r>
            <a:r>
              <a:rPr lang="en-US" sz="2000" i="1" baseline="-25000" dirty="0" err="1">
                <a:latin typeface="Times New Roman" pitchFamily="18" charset="0"/>
                <a:cs typeface="Arial" charset="0"/>
              </a:rPr>
              <a:t>i</a:t>
            </a:r>
            <a:endParaRPr lang="en-US" sz="2000" i="1" baseline="-25000" dirty="0">
              <a:latin typeface="Times New Roman" pitchFamily="18" charset="0"/>
              <a:cs typeface="Arial" charset="0"/>
            </a:endParaRPr>
          </a:p>
          <a:p>
            <a:pPr lvl="1">
              <a:buFontTx/>
              <a:buChar char="–"/>
            </a:pPr>
            <a:r>
              <a:rPr lang="en-US" sz="2000" i="1" dirty="0" err="1">
                <a:latin typeface="Times New Roman" pitchFamily="18" charset="0"/>
                <a:cs typeface="Arial" charset="0"/>
              </a:rPr>
              <a:t>t</a:t>
            </a:r>
            <a:r>
              <a:rPr lang="en-US" sz="2000" i="1" baseline="-25000" dirty="0" err="1">
                <a:latin typeface="Times New Roman" pitchFamily="18" charset="0"/>
                <a:cs typeface="Arial" charset="0"/>
              </a:rPr>
              <a:t>pg_</a:t>
            </a:r>
            <a:r>
              <a:rPr lang="en-US" sz="2000" baseline="-25000" dirty="0" err="1">
                <a:latin typeface="Times New Roman" pitchFamily="18" charset="0"/>
                <a:cs typeface="Arial" charset="0"/>
              </a:rPr>
              <a:t>block</a:t>
            </a:r>
            <a:r>
              <a:rPr lang="en-US" sz="2000" dirty="0">
                <a:latin typeface="Times New Roman" pitchFamily="18" charset="0"/>
                <a:cs typeface="Arial" charset="0"/>
              </a:rPr>
              <a:t> :	delay to generate all </a:t>
            </a:r>
            <a:r>
              <a:rPr lang="en-US" sz="2000" i="1" dirty="0" err="1">
                <a:latin typeface="Times New Roman" pitchFamily="18" charset="0"/>
                <a:cs typeface="Arial" charset="0"/>
              </a:rPr>
              <a:t>P</a:t>
            </a:r>
            <a:r>
              <a:rPr lang="en-US" sz="2000" i="1" baseline="-25000" dirty="0" err="1">
                <a:latin typeface="Times New Roman" pitchFamily="18" charset="0"/>
                <a:cs typeface="Arial" charset="0"/>
              </a:rPr>
              <a:t>i</a:t>
            </a:r>
            <a:r>
              <a:rPr lang="en-US" sz="2000" baseline="-25000" dirty="0" err="1">
                <a:latin typeface="Times New Roman" pitchFamily="18" charset="0"/>
                <a:cs typeface="Arial" charset="0"/>
              </a:rPr>
              <a:t>:</a:t>
            </a:r>
            <a:r>
              <a:rPr lang="en-US" sz="2000" i="1" baseline="-25000" dirty="0" err="1">
                <a:latin typeface="Times New Roman" pitchFamily="18" charset="0"/>
                <a:cs typeface="Arial" charset="0"/>
              </a:rPr>
              <a:t>j</a:t>
            </a:r>
            <a:r>
              <a:rPr lang="en-US" sz="2000" dirty="0">
                <a:latin typeface="Times New Roman" pitchFamily="18" charset="0"/>
                <a:cs typeface="Arial" charset="0"/>
              </a:rPr>
              <a:t>, </a:t>
            </a:r>
            <a:r>
              <a:rPr lang="en-US" sz="2000" i="1" dirty="0" err="1">
                <a:latin typeface="Times New Roman" pitchFamily="18" charset="0"/>
                <a:cs typeface="Arial" charset="0"/>
              </a:rPr>
              <a:t>G</a:t>
            </a:r>
            <a:r>
              <a:rPr lang="en-US" sz="2000" i="1" baseline="-25000" dirty="0" err="1">
                <a:latin typeface="Times New Roman" pitchFamily="18" charset="0"/>
                <a:cs typeface="Arial" charset="0"/>
              </a:rPr>
              <a:t>i</a:t>
            </a:r>
            <a:r>
              <a:rPr lang="en-US" sz="2000" baseline="-25000" dirty="0" err="1">
                <a:latin typeface="Times New Roman" pitchFamily="18" charset="0"/>
                <a:cs typeface="Arial" charset="0"/>
              </a:rPr>
              <a:t>:</a:t>
            </a:r>
            <a:r>
              <a:rPr lang="en-US" sz="2000" i="1" baseline="-25000" dirty="0" err="1">
                <a:latin typeface="Times New Roman" pitchFamily="18" charset="0"/>
                <a:cs typeface="Arial" charset="0"/>
              </a:rPr>
              <a:t>j</a:t>
            </a:r>
            <a:endParaRPr lang="en-US" sz="2000" dirty="0">
              <a:latin typeface="Times New Roman" pitchFamily="18" charset="0"/>
              <a:cs typeface="Arial" charset="0"/>
            </a:endParaRPr>
          </a:p>
          <a:p>
            <a:pPr lvl="1">
              <a:buFontTx/>
              <a:buChar char="–"/>
            </a:pPr>
            <a:r>
              <a:rPr lang="en-US" sz="2000" i="1" dirty="0" err="1">
                <a:latin typeface="Times New Roman" pitchFamily="18" charset="0"/>
                <a:cs typeface="Arial" charset="0"/>
              </a:rPr>
              <a:t>t</a:t>
            </a:r>
            <a:r>
              <a:rPr lang="en-US" sz="2000" baseline="-25000" dirty="0" err="1">
                <a:latin typeface="Times New Roman" pitchFamily="18" charset="0"/>
                <a:cs typeface="Arial" charset="0"/>
              </a:rPr>
              <a:t>AND</a:t>
            </a:r>
            <a:r>
              <a:rPr lang="en-US" sz="2000" i="1" baseline="-25000" dirty="0" err="1">
                <a:latin typeface="Times New Roman" pitchFamily="18" charset="0"/>
                <a:cs typeface="Arial" charset="0"/>
              </a:rPr>
              <a:t>_</a:t>
            </a:r>
            <a:r>
              <a:rPr lang="en-US" sz="2000" baseline="-25000" dirty="0" err="1">
                <a:latin typeface="Times New Roman" pitchFamily="18" charset="0"/>
                <a:cs typeface="Arial" charset="0"/>
              </a:rPr>
              <a:t>OR</a:t>
            </a:r>
            <a:r>
              <a:rPr lang="en-US" sz="2000" dirty="0">
                <a:latin typeface="Times New Roman" pitchFamily="18" charset="0"/>
                <a:cs typeface="Arial" charset="0"/>
              </a:rPr>
              <a:t> :	delay from </a:t>
            </a:r>
            <a:r>
              <a:rPr lang="en-US" sz="2000" i="1" dirty="0" err="1">
                <a:latin typeface="Times New Roman" pitchFamily="18" charset="0"/>
                <a:cs typeface="Arial" charset="0"/>
              </a:rPr>
              <a:t>C</a:t>
            </a:r>
            <a:r>
              <a:rPr lang="en-US" sz="2000" baseline="-25000" dirty="0" err="1">
                <a:latin typeface="Times New Roman" pitchFamily="18" charset="0"/>
                <a:cs typeface="Arial" charset="0"/>
              </a:rPr>
              <a:t>in</a:t>
            </a:r>
            <a:r>
              <a:rPr lang="en-US" sz="2000" dirty="0">
                <a:latin typeface="Times New Roman" pitchFamily="18" charset="0"/>
                <a:cs typeface="Arial" charset="0"/>
              </a:rPr>
              <a:t> to </a:t>
            </a:r>
            <a:r>
              <a:rPr lang="en-US" sz="2000" i="1" dirty="0" err="1">
                <a:latin typeface="Times New Roman" pitchFamily="18" charset="0"/>
                <a:cs typeface="Arial" charset="0"/>
              </a:rPr>
              <a:t>C</a:t>
            </a:r>
            <a:r>
              <a:rPr lang="en-US" sz="2000" baseline="-25000" dirty="0" err="1">
                <a:latin typeface="Times New Roman" pitchFamily="18" charset="0"/>
                <a:cs typeface="Arial" charset="0"/>
              </a:rPr>
              <a:t>out</a:t>
            </a:r>
            <a:r>
              <a:rPr lang="en-US" sz="2000" dirty="0">
                <a:latin typeface="Times New Roman" pitchFamily="18" charset="0"/>
                <a:cs typeface="Arial" charset="0"/>
              </a:rPr>
              <a:t> of final AND/OR gate in </a:t>
            </a:r>
            <a:r>
              <a:rPr lang="en-US" sz="2000" i="1" dirty="0">
                <a:latin typeface="Times New Roman" pitchFamily="18" charset="0"/>
                <a:cs typeface="Arial" charset="0"/>
              </a:rPr>
              <a:t>k</a:t>
            </a:r>
            <a:r>
              <a:rPr lang="en-US" sz="2000" dirty="0">
                <a:latin typeface="Times New Roman" pitchFamily="18" charset="0"/>
                <a:cs typeface="Arial" charset="0"/>
              </a:rPr>
              <a:t>-bit CLA block</a:t>
            </a:r>
          </a:p>
        </p:txBody>
      </p:sp>
      <p:grpSp>
        <p:nvGrpSpPr>
          <p:cNvPr id="93" name="Group 92"/>
          <p:cNvGrpSpPr/>
          <p:nvPr/>
        </p:nvGrpSpPr>
        <p:grpSpPr>
          <a:xfrm>
            <a:off x="6858000" y="1752600"/>
            <a:ext cx="2133600" cy="1143000"/>
            <a:chOff x="6781801" y="1524001"/>
            <a:chExt cx="2133600" cy="1143000"/>
          </a:xfrm>
        </p:grpSpPr>
        <p:sp>
          <p:nvSpPr>
            <p:cNvPr id="64" name="Rounded Rectangle 63"/>
            <p:cNvSpPr/>
            <p:nvPr/>
          </p:nvSpPr>
          <p:spPr>
            <a:xfrm>
              <a:off x="6781801" y="1524001"/>
              <a:ext cx="2133600" cy="1143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843545" y="1655227"/>
              <a:ext cx="423041"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5" name="Rectangle 4"/>
            <p:cNvSpPr/>
            <p:nvPr/>
          </p:nvSpPr>
          <p:spPr>
            <a:xfrm>
              <a:off x="7405850" y="1655226"/>
              <a:ext cx="381000"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6" name="Rectangle 5"/>
            <p:cNvSpPr/>
            <p:nvPr/>
          </p:nvSpPr>
          <p:spPr>
            <a:xfrm>
              <a:off x="7905092" y="1656006"/>
              <a:ext cx="378372"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7" name="Rectangle 6"/>
            <p:cNvSpPr/>
            <p:nvPr/>
          </p:nvSpPr>
          <p:spPr>
            <a:xfrm>
              <a:off x="8410899" y="1655224"/>
              <a:ext cx="375744"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8" name="Rectangle 7"/>
            <p:cNvSpPr/>
            <p:nvPr/>
          </p:nvSpPr>
          <p:spPr>
            <a:xfrm>
              <a:off x="6843545" y="2136517"/>
              <a:ext cx="685801" cy="32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AND_OR</a:t>
              </a:r>
              <a:endParaRPr lang="en-US" sz="1200" baseline="-25000" dirty="0"/>
            </a:p>
          </p:txBody>
        </p:sp>
        <p:sp>
          <p:nvSpPr>
            <p:cNvPr id="11" name="Rectangle 10"/>
            <p:cNvSpPr/>
            <p:nvPr/>
          </p:nvSpPr>
          <p:spPr>
            <a:xfrm>
              <a:off x="8404334" y="2136515"/>
              <a:ext cx="375744" cy="32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pg</a:t>
              </a:r>
              <a:endParaRPr lang="en-US" sz="1200" baseline="-25000" dirty="0"/>
            </a:p>
          </p:txBody>
        </p:sp>
        <p:sp>
          <p:nvSpPr>
            <p:cNvPr id="12" name="Rectangle 11"/>
            <p:cNvSpPr/>
            <p:nvPr/>
          </p:nvSpPr>
          <p:spPr>
            <a:xfrm>
              <a:off x="7596350" y="2046889"/>
              <a:ext cx="740980" cy="4997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pg_block</a:t>
              </a:r>
              <a:endParaRPr lang="en-US" sz="1200" baseline="-25000" dirty="0"/>
            </a:p>
          </p:txBody>
        </p:sp>
      </p:grpSp>
      <p:grpSp>
        <p:nvGrpSpPr>
          <p:cNvPr id="94" name="Group 93"/>
          <p:cNvGrpSpPr/>
          <p:nvPr/>
        </p:nvGrpSpPr>
        <p:grpSpPr>
          <a:xfrm>
            <a:off x="4595642" y="1752600"/>
            <a:ext cx="2133600" cy="1143000"/>
            <a:chOff x="6781801" y="1524001"/>
            <a:chExt cx="2133600" cy="1143000"/>
          </a:xfrm>
        </p:grpSpPr>
        <p:sp>
          <p:nvSpPr>
            <p:cNvPr id="95" name="Rounded Rectangle 94"/>
            <p:cNvSpPr/>
            <p:nvPr/>
          </p:nvSpPr>
          <p:spPr>
            <a:xfrm>
              <a:off x="6781801" y="1524001"/>
              <a:ext cx="2133600" cy="1143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6843545" y="1655227"/>
              <a:ext cx="423041"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97" name="Rectangle 96"/>
            <p:cNvSpPr/>
            <p:nvPr/>
          </p:nvSpPr>
          <p:spPr>
            <a:xfrm>
              <a:off x="7405850" y="1655226"/>
              <a:ext cx="381000"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98" name="Rectangle 97"/>
            <p:cNvSpPr/>
            <p:nvPr/>
          </p:nvSpPr>
          <p:spPr>
            <a:xfrm>
              <a:off x="7905092" y="1656006"/>
              <a:ext cx="378372"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99" name="Rectangle 98"/>
            <p:cNvSpPr/>
            <p:nvPr/>
          </p:nvSpPr>
          <p:spPr>
            <a:xfrm>
              <a:off x="8410899" y="1655224"/>
              <a:ext cx="375744"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100" name="Rectangle 99"/>
            <p:cNvSpPr/>
            <p:nvPr/>
          </p:nvSpPr>
          <p:spPr>
            <a:xfrm>
              <a:off x="6843545" y="2136517"/>
              <a:ext cx="685801" cy="32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AND_OR</a:t>
              </a:r>
              <a:endParaRPr lang="en-US" sz="1200" baseline="-25000" dirty="0"/>
            </a:p>
          </p:txBody>
        </p:sp>
        <p:sp>
          <p:nvSpPr>
            <p:cNvPr id="101" name="Rectangle 100"/>
            <p:cNvSpPr/>
            <p:nvPr/>
          </p:nvSpPr>
          <p:spPr>
            <a:xfrm>
              <a:off x="8404334" y="2136515"/>
              <a:ext cx="375744" cy="32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pg</a:t>
              </a:r>
              <a:endParaRPr lang="en-US" sz="1200" baseline="-25000" dirty="0"/>
            </a:p>
          </p:txBody>
        </p:sp>
        <p:sp>
          <p:nvSpPr>
            <p:cNvPr id="102" name="Rectangle 101"/>
            <p:cNvSpPr/>
            <p:nvPr/>
          </p:nvSpPr>
          <p:spPr>
            <a:xfrm>
              <a:off x="7596350" y="2046889"/>
              <a:ext cx="740980" cy="4997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pg_block</a:t>
              </a:r>
              <a:endParaRPr lang="en-US" sz="1200" baseline="-25000" dirty="0"/>
            </a:p>
          </p:txBody>
        </p:sp>
      </p:grpSp>
      <p:grpSp>
        <p:nvGrpSpPr>
          <p:cNvPr id="103" name="Group 102"/>
          <p:cNvGrpSpPr/>
          <p:nvPr/>
        </p:nvGrpSpPr>
        <p:grpSpPr>
          <a:xfrm>
            <a:off x="2333284" y="1752600"/>
            <a:ext cx="2133600" cy="1143000"/>
            <a:chOff x="6781801" y="1524001"/>
            <a:chExt cx="2133600" cy="1143000"/>
          </a:xfrm>
        </p:grpSpPr>
        <p:sp>
          <p:nvSpPr>
            <p:cNvPr id="104" name="Rounded Rectangle 103"/>
            <p:cNvSpPr/>
            <p:nvPr/>
          </p:nvSpPr>
          <p:spPr>
            <a:xfrm>
              <a:off x="6781801" y="1524001"/>
              <a:ext cx="2133600" cy="1143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6843545" y="1655227"/>
              <a:ext cx="423041"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106" name="Rectangle 105"/>
            <p:cNvSpPr/>
            <p:nvPr/>
          </p:nvSpPr>
          <p:spPr>
            <a:xfrm>
              <a:off x="7405850" y="1655226"/>
              <a:ext cx="381000"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107" name="Rectangle 106"/>
            <p:cNvSpPr/>
            <p:nvPr/>
          </p:nvSpPr>
          <p:spPr>
            <a:xfrm>
              <a:off x="7905092" y="1656006"/>
              <a:ext cx="378372"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108" name="Rectangle 107"/>
            <p:cNvSpPr/>
            <p:nvPr/>
          </p:nvSpPr>
          <p:spPr>
            <a:xfrm>
              <a:off x="8410899" y="1655224"/>
              <a:ext cx="375744"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109" name="Rectangle 108"/>
            <p:cNvSpPr/>
            <p:nvPr/>
          </p:nvSpPr>
          <p:spPr>
            <a:xfrm>
              <a:off x="6843545" y="2136517"/>
              <a:ext cx="685801" cy="32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AND_OR</a:t>
              </a:r>
              <a:endParaRPr lang="en-US" sz="1200" baseline="-25000" dirty="0"/>
            </a:p>
          </p:txBody>
        </p:sp>
        <p:sp>
          <p:nvSpPr>
            <p:cNvPr id="110" name="Rectangle 109"/>
            <p:cNvSpPr/>
            <p:nvPr/>
          </p:nvSpPr>
          <p:spPr>
            <a:xfrm>
              <a:off x="8404334" y="2136515"/>
              <a:ext cx="375744" cy="32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pg</a:t>
              </a:r>
              <a:endParaRPr lang="en-US" sz="1200" baseline="-25000" dirty="0"/>
            </a:p>
          </p:txBody>
        </p:sp>
        <p:sp>
          <p:nvSpPr>
            <p:cNvPr id="111" name="Rectangle 110"/>
            <p:cNvSpPr/>
            <p:nvPr/>
          </p:nvSpPr>
          <p:spPr>
            <a:xfrm>
              <a:off x="7596350" y="2046889"/>
              <a:ext cx="740980" cy="4997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pg_block</a:t>
              </a:r>
              <a:endParaRPr lang="en-US" sz="1200" baseline="-25000" dirty="0"/>
            </a:p>
          </p:txBody>
        </p:sp>
      </p:grpSp>
      <p:grpSp>
        <p:nvGrpSpPr>
          <p:cNvPr id="112" name="Group 111"/>
          <p:cNvGrpSpPr/>
          <p:nvPr/>
        </p:nvGrpSpPr>
        <p:grpSpPr>
          <a:xfrm>
            <a:off x="70926" y="1752600"/>
            <a:ext cx="2133600" cy="1143000"/>
            <a:chOff x="6781801" y="1524001"/>
            <a:chExt cx="2133600" cy="1143000"/>
          </a:xfrm>
        </p:grpSpPr>
        <p:sp>
          <p:nvSpPr>
            <p:cNvPr id="113" name="Rounded Rectangle 112"/>
            <p:cNvSpPr/>
            <p:nvPr/>
          </p:nvSpPr>
          <p:spPr>
            <a:xfrm>
              <a:off x="6781801" y="1524001"/>
              <a:ext cx="2133600" cy="1143000"/>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a:off x="6843545" y="1655227"/>
              <a:ext cx="423041"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115" name="Rectangle 114"/>
            <p:cNvSpPr/>
            <p:nvPr/>
          </p:nvSpPr>
          <p:spPr>
            <a:xfrm>
              <a:off x="7405850" y="1655226"/>
              <a:ext cx="381000"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116" name="Rectangle 115"/>
            <p:cNvSpPr/>
            <p:nvPr/>
          </p:nvSpPr>
          <p:spPr>
            <a:xfrm>
              <a:off x="7905092" y="1656006"/>
              <a:ext cx="378372"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117" name="Rectangle 116"/>
            <p:cNvSpPr/>
            <p:nvPr/>
          </p:nvSpPr>
          <p:spPr>
            <a:xfrm>
              <a:off x="8410899" y="1655224"/>
              <a:ext cx="375744" cy="3086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FA</a:t>
              </a:r>
              <a:endParaRPr lang="en-US" sz="1200" baseline="-25000" dirty="0"/>
            </a:p>
          </p:txBody>
        </p:sp>
        <p:sp>
          <p:nvSpPr>
            <p:cNvPr id="118" name="Rectangle 117"/>
            <p:cNvSpPr/>
            <p:nvPr/>
          </p:nvSpPr>
          <p:spPr>
            <a:xfrm>
              <a:off x="6843545" y="2136517"/>
              <a:ext cx="685801" cy="32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AND_OR</a:t>
              </a:r>
              <a:endParaRPr lang="en-US" sz="1200" baseline="-25000" dirty="0"/>
            </a:p>
          </p:txBody>
        </p:sp>
        <p:sp>
          <p:nvSpPr>
            <p:cNvPr id="119" name="Rectangle 118"/>
            <p:cNvSpPr/>
            <p:nvPr/>
          </p:nvSpPr>
          <p:spPr>
            <a:xfrm>
              <a:off x="8404334" y="2136515"/>
              <a:ext cx="375744" cy="320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pg</a:t>
              </a:r>
              <a:endParaRPr lang="en-US" sz="1200" baseline="-25000" dirty="0"/>
            </a:p>
          </p:txBody>
        </p:sp>
        <p:sp>
          <p:nvSpPr>
            <p:cNvPr id="120" name="Rectangle 119"/>
            <p:cNvSpPr/>
            <p:nvPr/>
          </p:nvSpPr>
          <p:spPr>
            <a:xfrm>
              <a:off x="7596350" y="2046889"/>
              <a:ext cx="740980" cy="4997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t>t</a:t>
              </a:r>
              <a:r>
                <a:rPr lang="en-US" sz="1200" baseline="-25000" dirty="0" err="1"/>
                <a:t>pg_block</a:t>
              </a:r>
              <a:endParaRPr lang="en-US" sz="1200" baseline="-25000" dirty="0"/>
            </a:p>
          </p:txBody>
        </p:sp>
      </p:grpSp>
      <p:grpSp>
        <p:nvGrpSpPr>
          <p:cNvPr id="149" name="Group 148"/>
          <p:cNvGrpSpPr/>
          <p:nvPr/>
        </p:nvGrpSpPr>
        <p:grpSpPr>
          <a:xfrm>
            <a:off x="340228" y="2038166"/>
            <a:ext cx="8683237" cy="864275"/>
            <a:chOff x="340228" y="2038166"/>
            <a:chExt cx="8683237" cy="864275"/>
          </a:xfrm>
        </p:grpSpPr>
        <p:cxnSp>
          <p:nvCxnSpPr>
            <p:cNvPr id="126" name="Straight Connector 125"/>
            <p:cNvCxnSpPr/>
            <p:nvPr/>
          </p:nvCxnSpPr>
          <p:spPr>
            <a:xfrm>
              <a:off x="340228" y="2038166"/>
              <a:ext cx="153714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1881331" y="2038166"/>
              <a:ext cx="856597" cy="4872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2730048" y="2525369"/>
              <a:ext cx="7881" cy="3702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2737928" y="2895600"/>
              <a:ext cx="21309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4868906" y="2525369"/>
              <a:ext cx="131380" cy="3702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4997664" y="2525369"/>
              <a:ext cx="148446" cy="3702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5142170" y="2895600"/>
              <a:ext cx="2048882" cy="68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7191052" y="2525369"/>
              <a:ext cx="71592" cy="3668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7275770" y="2525369"/>
              <a:ext cx="1747695"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5063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Prefix Adder</a:t>
            </a:r>
          </a:p>
        </p:txBody>
      </p:sp>
      <p:sp>
        <p:nvSpPr>
          <p:cNvPr id="3" name="Content Placeholder 2"/>
          <p:cNvSpPr>
            <a:spLocks noGrp="1"/>
          </p:cNvSpPr>
          <p:nvPr>
            <p:ph idx="1"/>
          </p:nvPr>
        </p:nvSpPr>
        <p:spPr/>
        <p:txBody>
          <a:bodyPr/>
          <a:lstStyle/>
          <a:p>
            <a:pPr>
              <a:buFontTx/>
              <a:buChar char="•"/>
            </a:pPr>
            <a:r>
              <a:rPr lang="en-US" dirty="0">
                <a:latin typeface="Times New Roman" pitchFamily="18" charset="0"/>
                <a:cs typeface="Arial" charset="0"/>
              </a:rPr>
              <a:t>Computes carry in (</a:t>
            </a:r>
            <a:r>
              <a:rPr lang="en-US" i="1" dirty="0">
                <a:latin typeface="Times New Roman" pitchFamily="18" charset="0"/>
                <a:cs typeface="Arial" charset="0"/>
              </a:rPr>
              <a:t>C</a:t>
            </a:r>
            <a:r>
              <a:rPr lang="en-US" i="1" baseline="-25000" dirty="0">
                <a:latin typeface="Times New Roman" pitchFamily="18" charset="0"/>
                <a:cs typeface="Arial" charset="0"/>
              </a:rPr>
              <a:t>i</a:t>
            </a:r>
            <a:r>
              <a:rPr lang="en-US" baseline="-25000" dirty="0">
                <a:latin typeface="Times New Roman" pitchFamily="18" charset="0"/>
                <a:cs typeface="Arial" charset="0"/>
              </a:rPr>
              <a:t>-1</a:t>
            </a:r>
            <a:r>
              <a:rPr lang="en-US" dirty="0">
                <a:latin typeface="Times New Roman" pitchFamily="18" charset="0"/>
                <a:cs typeface="Arial" charset="0"/>
              </a:rPr>
              <a:t>) for each column, then computes sum:</a:t>
            </a:r>
          </a:p>
          <a:p>
            <a:pPr marL="0" indent="0">
              <a:buNone/>
            </a:pPr>
            <a:r>
              <a:rPr lang="en-US" i="1" dirty="0">
                <a:latin typeface="Times New Roman" pitchFamily="18" charset="0"/>
                <a:cs typeface="Arial" charset="0"/>
              </a:rPr>
              <a:t>	</a:t>
            </a:r>
            <a:r>
              <a:rPr lang="en-US" b="1" i="1" dirty="0">
                <a:latin typeface="Times New Roman" pitchFamily="18" charset="0"/>
                <a:cs typeface="Arial" charset="0"/>
              </a:rPr>
              <a:t>	</a:t>
            </a:r>
            <a:r>
              <a:rPr lang="en-US" sz="3600" b="1" i="1" dirty="0">
                <a:solidFill>
                  <a:schemeClr val="accent1"/>
                </a:solidFill>
                <a:latin typeface="Times New Roman" pitchFamily="18" charset="0"/>
                <a:cs typeface="Arial" charset="0"/>
              </a:rPr>
              <a:t>S</a:t>
            </a:r>
            <a:r>
              <a:rPr lang="en-US" sz="3600" b="1" i="1" baseline="-25000" dirty="0">
                <a:solidFill>
                  <a:schemeClr val="accent1"/>
                </a:solidFill>
                <a:latin typeface="Times New Roman" pitchFamily="18" charset="0"/>
                <a:cs typeface="Arial" charset="0"/>
              </a:rPr>
              <a:t>i</a:t>
            </a:r>
            <a:r>
              <a:rPr lang="en-US" sz="3600" b="1" i="1" dirty="0">
                <a:solidFill>
                  <a:schemeClr val="accent1"/>
                </a:solidFill>
                <a:latin typeface="Times New Roman" pitchFamily="18" charset="0"/>
                <a:cs typeface="Arial" charset="0"/>
              </a:rPr>
              <a:t> = </a:t>
            </a:r>
            <a:r>
              <a:rPr lang="en-US" sz="3600" b="1" dirty="0">
                <a:solidFill>
                  <a:schemeClr val="accent1"/>
                </a:solidFill>
                <a:latin typeface="Times New Roman" pitchFamily="18" charset="0"/>
                <a:cs typeface="Arial" charset="0"/>
              </a:rPr>
              <a:t>(</a:t>
            </a:r>
            <a:r>
              <a:rPr lang="en-US" sz="3600" b="1" i="1" dirty="0">
                <a:solidFill>
                  <a:schemeClr val="accent1"/>
                </a:solidFill>
                <a:latin typeface="Times New Roman" pitchFamily="18" charset="0"/>
                <a:cs typeface="Arial" charset="0"/>
              </a:rPr>
              <a:t>A</a:t>
            </a:r>
            <a:r>
              <a:rPr lang="en-US" sz="3600" b="1" i="1" baseline="-25000" dirty="0">
                <a:solidFill>
                  <a:schemeClr val="accent1"/>
                </a:solidFill>
                <a:latin typeface="Times New Roman" pitchFamily="18" charset="0"/>
                <a:cs typeface="Arial" charset="0"/>
              </a:rPr>
              <a:t>i</a:t>
            </a:r>
            <a:r>
              <a:rPr lang="en-US" sz="3600" b="1" i="1" dirty="0">
                <a:solidFill>
                  <a:schemeClr val="accent1"/>
                </a:solidFill>
                <a:latin typeface="Times New Roman" pitchFamily="18" charset="0"/>
                <a:cs typeface="Arial" charset="0"/>
              </a:rPr>
              <a:t> </a:t>
            </a:r>
            <a:r>
              <a:rPr lang="en-US" sz="3600" b="1" dirty="0">
                <a:solidFill>
                  <a:schemeClr val="accent1"/>
                </a:solidFill>
                <a:latin typeface="Symbol" pitchFamily="18" charset="2"/>
                <a:cs typeface="Arial" charset="0"/>
              </a:rPr>
              <a:t>Å</a:t>
            </a:r>
            <a:r>
              <a:rPr lang="en-US" sz="3600" b="1" i="1" dirty="0">
                <a:solidFill>
                  <a:schemeClr val="accent1"/>
                </a:solidFill>
                <a:latin typeface="Times New Roman" pitchFamily="18" charset="0"/>
                <a:cs typeface="Arial" charset="0"/>
              </a:rPr>
              <a:t> B</a:t>
            </a:r>
            <a:r>
              <a:rPr lang="en-US" sz="3600" b="1" i="1" baseline="-25000" dirty="0">
                <a:solidFill>
                  <a:schemeClr val="accent1"/>
                </a:solidFill>
                <a:latin typeface="Times New Roman" pitchFamily="18" charset="0"/>
                <a:cs typeface="Arial" charset="0"/>
              </a:rPr>
              <a:t>i</a:t>
            </a:r>
            <a:r>
              <a:rPr lang="en-US" sz="3600" b="1" dirty="0">
                <a:solidFill>
                  <a:schemeClr val="accent1"/>
                </a:solidFill>
                <a:latin typeface="Times New Roman" pitchFamily="18" charset="0"/>
                <a:cs typeface="Arial" charset="0"/>
              </a:rPr>
              <a:t>)</a:t>
            </a:r>
            <a:r>
              <a:rPr lang="en-US" sz="3600" b="1" i="1" dirty="0">
                <a:solidFill>
                  <a:schemeClr val="accent1"/>
                </a:solidFill>
                <a:latin typeface="Times New Roman" pitchFamily="18" charset="0"/>
                <a:cs typeface="Arial" charset="0"/>
              </a:rPr>
              <a:t> </a:t>
            </a:r>
            <a:r>
              <a:rPr lang="en-US" sz="3600" b="1" dirty="0">
                <a:solidFill>
                  <a:schemeClr val="accent1"/>
                </a:solidFill>
                <a:latin typeface="Symbol" pitchFamily="18" charset="2"/>
                <a:cs typeface="Arial" charset="0"/>
              </a:rPr>
              <a:t>Å</a:t>
            </a:r>
            <a:r>
              <a:rPr lang="en-US" sz="3600" b="1" i="1" dirty="0">
                <a:solidFill>
                  <a:schemeClr val="accent1"/>
                </a:solidFill>
                <a:latin typeface="Times New Roman" pitchFamily="18" charset="0"/>
                <a:cs typeface="Arial" charset="0"/>
              </a:rPr>
              <a:t> C</a:t>
            </a:r>
            <a:r>
              <a:rPr lang="en-US" sz="3600" b="1" i="1" baseline="-25000" dirty="0">
                <a:solidFill>
                  <a:schemeClr val="accent1"/>
                </a:solidFill>
                <a:latin typeface="Times New Roman" pitchFamily="18" charset="0"/>
                <a:cs typeface="Arial" charset="0"/>
              </a:rPr>
              <a:t>i</a:t>
            </a:r>
            <a:endParaRPr lang="en-US" sz="3600" b="1" dirty="0">
              <a:solidFill>
                <a:schemeClr val="accent1"/>
              </a:solidFill>
              <a:latin typeface="Times New Roman" pitchFamily="18" charset="0"/>
              <a:cs typeface="Arial" charset="0"/>
            </a:endParaRPr>
          </a:p>
          <a:p>
            <a:pPr>
              <a:buFontTx/>
              <a:buChar char="•"/>
            </a:pPr>
            <a:r>
              <a:rPr lang="en-US" dirty="0">
                <a:latin typeface="Times New Roman" pitchFamily="18" charset="0"/>
                <a:cs typeface="Arial" charset="0"/>
              </a:rPr>
              <a:t>Computes </a:t>
            </a:r>
            <a:r>
              <a:rPr lang="en-US" i="1" dirty="0">
                <a:latin typeface="Times New Roman" pitchFamily="18" charset="0"/>
                <a:cs typeface="Arial" charset="0"/>
              </a:rPr>
              <a:t>G</a:t>
            </a:r>
            <a:r>
              <a:rPr lang="en-US" dirty="0">
                <a:latin typeface="Times New Roman" pitchFamily="18" charset="0"/>
                <a:cs typeface="Arial" charset="0"/>
              </a:rPr>
              <a:t> and </a:t>
            </a:r>
            <a:r>
              <a:rPr lang="en-US" i="1" dirty="0">
                <a:latin typeface="Times New Roman" pitchFamily="18" charset="0"/>
                <a:cs typeface="Arial" charset="0"/>
              </a:rPr>
              <a:t>P</a:t>
            </a:r>
            <a:r>
              <a:rPr lang="en-US" dirty="0">
                <a:latin typeface="Times New Roman" pitchFamily="18" charset="0"/>
                <a:cs typeface="Arial" charset="0"/>
              </a:rPr>
              <a:t> for 1-, 2-, 4-, 8-bit blocks, etc. until all </a:t>
            </a:r>
            <a:r>
              <a:rPr lang="en-US" i="1" dirty="0" err="1">
                <a:latin typeface="Times New Roman" pitchFamily="18" charset="0"/>
                <a:cs typeface="Arial" charset="0"/>
              </a:rPr>
              <a:t>G</a:t>
            </a:r>
            <a:r>
              <a:rPr lang="en-US" i="1" baseline="-25000" dirty="0" err="1">
                <a:latin typeface="Times New Roman" pitchFamily="18" charset="0"/>
                <a:cs typeface="Arial" charset="0"/>
              </a:rPr>
              <a:t>i</a:t>
            </a:r>
            <a:r>
              <a:rPr lang="en-US" dirty="0">
                <a:latin typeface="Times New Roman" pitchFamily="18" charset="0"/>
                <a:cs typeface="Arial" charset="0"/>
              </a:rPr>
              <a:t> (carry in) known</a:t>
            </a:r>
          </a:p>
          <a:p>
            <a:pPr>
              <a:buFontTx/>
              <a:buChar char="•"/>
            </a:pPr>
            <a:r>
              <a:rPr lang="en-US" dirty="0">
                <a:latin typeface="Times New Roman" pitchFamily="18" charset="0"/>
                <a:cs typeface="Arial" charset="0"/>
              </a:rPr>
              <a:t>log</a:t>
            </a:r>
            <a:r>
              <a:rPr lang="en-US" baseline="-25000" dirty="0">
                <a:latin typeface="Times New Roman" pitchFamily="18" charset="0"/>
                <a:cs typeface="Arial" charset="0"/>
              </a:rPr>
              <a:t>2</a:t>
            </a:r>
            <a:r>
              <a:rPr lang="en-US" i="1" dirty="0">
                <a:latin typeface="Times New Roman" pitchFamily="18" charset="0"/>
                <a:cs typeface="Arial" charset="0"/>
              </a:rPr>
              <a:t>N</a:t>
            </a:r>
            <a:r>
              <a:rPr lang="en-US" dirty="0">
                <a:latin typeface="Times New Roman" pitchFamily="18" charset="0"/>
                <a:cs typeface="Arial" charset="0"/>
              </a:rPr>
              <a:t> stages</a:t>
            </a:r>
          </a:p>
          <a:p>
            <a:endParaRPr lang="en-US" dirty="0"/>
          </a:p>
        </p:txBody>
      </p:sp>
    </p:spTree>
    <p:extLst>
      <p:ext uri="{BB962C8B-B14F-4D97-AF65-F5344CB8AC3E}">
        <p14:creationId xmlns:p14="http://schemas.microsoft.com/office/powerpoint/2010/main" val="229494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Chapter 5 Topics</a:t>
            </a:r>
          </a:p>
        </p:txBody>
      </p:sp>
      <p:sp>
        <p:nvSpPr>
          <p:cNvPr id="3" name="Content Placeholder 2"/>
          <p:cNvSpPr>
            <a:spLocks noGrp="1"/>
          </p:cNvSpPr>
          <p:nvPr>
            <p:ph idx="1"/>
          </p:nvPr>
        </p:nvSpPr>
        <p:spPr/>
        <p:txBody>
          <a:bodyPr/>
          <a:lstStyle/>
          <a:p>
            <a:r>
              <a:rPr lang="en-US" dirty="0"/>
              <a:t>Introduction</a:t>
            </a:r>
          </a:p>
          <a:p>
            <a:r>
              <a:rPr lang="en-US" dirty="0"/>
              <a:t>Arithmetic Circuits</a:t>
            </a:r>
          </a:p>
          <a:p>
            <a:r>
              <a:rPr lang="en-US" dirty="0"/>
              <a:t>Number Systems</a:t>
            </a:r>
          </a:p>
          <a:p>
            <a:r>
              <a:rPr lang="en-US" dirty="0"/>
              <a:t>Sequential Building Blocks</a:t>
            </a:r>
          </a:p>
          <a:p>
            <a:r>
              <a:rPr lang="en-US" dirty="0"/>
              <a:t>Memory Arrays</a:t>
            </a:r>
          </a:p>
          <a:p>
            <a:r>
              <a:rPr lang="en-US" dirty="0"/>
              <a:t>Logic Arrays</a:t>
            </a:r>
          </a:p>
          <a:p>
            <a:endParaRPr lang="en-US" dirty="0"/>
          </a:p>
        </p:txBody>
      </p:sp>
    </p:spTree>
    <p:extLst>
      <p:ext uri="{BB962C8B-B14F-4D97-AF65-F5344CB8AC3E}">
        <p14:creationId xmlns:p14="http://schemas.microsoft.com/office/powerpoint/2010/main" val="391110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Prefix Adder</a:t>
            </a:r>
          </a:p>
        </p:txBody>
      </p:sp>
      <p:sp>
        <p:nvSpPr>
          <p:cNvPr id="3" name="Content Placeholder 2"/>
          <p:cNvSpPr>
            <a:spLocks noGrp="1"/>
          </p:cNvSpPr>
          <p:nvPr>
            <p:ph idx="1"/>
          </p:nvPr>
        </p:nvSpPr>
        <p:spPr/>
        <p:txBody>
          <a:bodyPr>
            <a:normAutofit lnSpcReduction="10000"/>
          </a:bodyPr>
          <a:lstStyle/>
          <a:p>
            <a:pPr>
              <a:buFontTx/>
              <a:buChar char="•"/>
            </a:pPr>
            <a:r>
              <a:rPr lang="en-US" sz="2400" dirty="0">
                <a:cs typeface="Arial" charset="0"/>
              </a:rPr>
              <a:t>Generate and propagate signals for a block spanning bits </a:t>
            </a:r>
            <a:r>
              <a:rPr lang="en-US" sz="2400" i="1" dirty="0" err="1">
                <a:cs typeface="Arial" charset="0"/>
              </a:rPr>
              <a:t>i</a:t>
            </a:r>
            <a:r>
              <a:rPr lang="en-US" sz="2400" i="1" dirty="0">
                <a:cs typeface="Arial" charset="0"/>
              </a:rPr>
              <a:t> </a:t>
            </a:r>
            <a:r>
              <a:rPr lang="en-US" sz="2400" dirty="0">
                <a:cs typeface="Arial" charset="0"/>
              </a:rPr>
              <a:t>:</a:t>
            </a:r>
            <a:r>
              <a:rPr lang="en-US" sz="2400" i="1" dirty="0">
                <a:cs typeface="Arial" charset="0"/>
              </a:rPr>
              <a:t>j </a:t>
            </a:r>
            <a:r>
              <a:rPr lang="en-US" sz="2400" dirty="0">
                <a:cs typeface="Arial" charset="0"/>
              </a:rPr>
              <a:t>:</a:t>
            </a:r>
          </a:p>
          <a:p>
            <a:pPr marL="457200" lvl="1" indent="0">
              <a:buNone/>
            </a:pPr>
            <a:r>
              <a:rPr lang="en-US" sz="2400" b="1" i="1" dirty="0">
                <a:solidFill>
                  <a:schemeClr val="accent2"/>
                </a:solidFill>
                <a:cs typeface="Arial" charset="0"/>
              </a:rPr>
              <a:t>	</a:t>
            </a:r>
            <a:r>
              <a:rPr lang="en-US" b="1" i="1" dirty="0" err="1">
                <a:solidFill>
                  <a:schemeClr val="accent1"/>
                </a:solidFill>
                <a:cs typeface="Arial" charset="0"/>
              </a:rPr>
              <a:t>G</a:t>
            </a:r>
            <a:r>
              <a:rPr lang="en-US" b="1" i="1" baseline="-25000" dirty="0" err="1">
                <a:solidFill>
                  <a:schemeClr val="accent1"/>
                </a:solidFill>
                <a:cs typeface="Arial" charset="0"/>
              </a:rPr>
              <a:t>i:j</a:t>
            </a:r>
            <a:r>
              <a:rPr lang="en-US" b="1" i="1" dirty="0">
                <a:solidFill>
                  <a:schemeClr val="accent1"/>
                </a:solidFill>
                <a:cs typeface="Arial" charset="0"/>
              </a:rPr>
              <a:t> = </a:t>
            </a:r>
            <a:r>
              <a:rPr lang="en-US" b="1" i="1" dirty="0" err="1">
                <a:solidFill>
                  <a:schemeClr val="accent1"/>
                </a:solidFill>
                <a:cs typeface="Arial" charset="0"/>
              </a:rPr>
              <a:t>G</a:t>
            </a:r>
            <a:r>
              <a:rPr lang="en-US" b="1" i="1" baseline="-25000" dirty="0" err="1">
                <a:solidFill>
                  <a:schemeClr val="accent1"/>
                </a:solidFill>
                <a:cs typeface="Arial" charset="0"/>
              </a:rPr>
              <a:t>i:k</a:t>
            </a:r>
            <a:r>
              <a:rPr lang="en-US" b="1" i="1" dirty="0">
                <a:solidFill>
                  <a:schemeClr val="accent1"/>
                </a:solidFill>
                <a:cs typeface="Arial" charset="0"/>
              </a:rPr>
              <a:t> </a:t>
            </a:r>
            <a:r>
              <a:rPr lang="en-US" b="1" dirty="0">
                <a:solidFill>
                  <a:schemeClr val="accent1"/>
                </a:solidFill>
                <a:latin typeface="Symbol" pitchFamily="18" charset="2"/>
                <a:cs typeface="Arial" charset="0"/>
              </a:rPr>
              <a:t>+</a:t>
            </a:r>
            <a:r>
              <a:rPr lang="en-US" b="1" i="1" dirty="0">
                <a:solidFill>
                  <a:schemeClr val="accent1"/>
                </a:solidFill>
                <a:cs typeface="Arial" charset="0"/>
              </a:rPr>
              <a:t> </a:t>
            </a:r>
            <a:r>
              <a:rPr lang="en-US" b="1" i="1" dirty="0" err="1">
                <a:solidFill>
                  <a:schemeClr val="accent1"/>
                </a:solidFill>
                <a:cs typeface="Arial" charset="0"/>
              </a:rPr>
              <a:t>P</a:t>
            </a:r>
            <a:r>
              <a:rPr lang="en-US" b="1" i="1" baseline="-25000" dirty="0" err="1">
                <a:solidFill>
                  <a:schemeClr val="accent1"/>
                </a:solidFill>
                <a:cs typeface="Arial" charset="0"/>
              </a:rPr>
              <a:t>i:k</a:t>
            </a:r>
            <a:r>
              <a:rPr lang="en-US" b="1" i="1" dirty="0">
                <a:solidFill>
                  <a:schemeClr val="accent1"/>
                </a:solidFill>
                <a:cs typeface="Arial" charset="0"/>
              </a:rPr>
              <a:t> G</a:t>
            </a:r>
            <a:r>
              <a:rPr lang="en-US" b="1" i="1" baseline="-25000" dirty="0">
                <a:solidFill>
                  <a:schemeClr val="accent1"/>
                </a:solidFill>
                <a:cs typeface="Arial" charset="0"/>
              </a:rPr>
              <a:t>k</a:t>
            </a:r>
            <a:r>
              <a:rPr lang="en-US" b="1" baseline="-25000" dirty="0">
                <a:solidFill>
                  <a:schemeClr val="accent1"/>
                </a:solidFill>
                <a:cs typeface="Arial" charset="0"/>
              </a:rPr>
              <a:t>-1:</a:t>
            </a:r>
            <a:r>
              <a:rPr lang="en-US" b="1" i="1" baseline="-25000" dirty="0">
                <a:solidFill>
                  <a:schemeClr val="accent1"/>
                </a:solidFill>
                <a:cs typeface="Arial" charset="0"/>
              </a:rPr>
              <a:t>j</a:t>
            </a:r>
            <a:endParaRPr lang="en-US" b="1" dirty="0">
              <a:solidFill>
                <a:schemeClr val="accent1"/>
              </a:solidFill>
              <a:cs typeface="Arial" charset="0"/>
            </a:endParaRPr>
          </a:p>
          <a:p>
            <a:pPr marL="457200" lvl="1" indent="0">
              <a:buNone/>
            </a:pPr>
            <a:r>
              <a:rPr lang="en-US" b="1" i="1" dirty="0">
                <a:solidFill>
                  <a:schemeClr val="accent1"/>
                </a:solidFill>
                <a:cs typeface="Arial" charset="0"/>
              </a:rPr>
              <a:t>  	</a:t>
            </a:r>
            <a:r>
              <a:rPr lang="en-US" b="1" i="1" dirty="0" err="1">
                <a:solidFill>
                  <a:schemeClr val="accent1"/>
                </a:solidFill>
                <a:cs typeface="Arial" charset="0"/>
              </a:rPr>
              <a:t>P</a:t>
            </a:r>
            <a:r>
              <a:rPr lang="en-US" b="1" baseline="-25000" dirty="0" err="1">
                <a:solidFill>
                  <a:schemeClr val="accent1"/>
                </a:solidFill>
                <a:cs typeface="Arial" charset="0"/>
              </a:rPr>
              <a:t>i:j</a:t>
            </a:r>
            <a:r>
              <a:rPr lang="en-US" b="1" dirty="0">
                <a:solidFill>
                  <a:schemeClr val="accent1"/>
                </a:solidFill>
                <a:cs typeface="Arial" charset="0"/>
              </a:rPr>
              <a:t> = </a:t>
            </a:r>
            <a:r>
              <a:rPr lang="en-US" b="1" i="1" dirty="0">
                <a:solidFill>
                  <a:schemeClr val="accent1"/>
                </a:solidFill>
                <a:cs typeface="Arial" charset="0"/>
              </a:rPr>
              <a:t>P</a:t>
            </a:r>
            <a:r>
              <a:rPr lang="en-US" b="1" i="1" baseline="-25000" dirty="0">
                <a:solidFill>
                  <a:schemeClr val="accent1"/>
                </a:solidFill>
                <a:cs typeface="Arial" charset="0"/>
              </a:rPr>
              <a:t>i</a:t>
            </a:r>
            <a:r>
              <a:rPr lang="en-US" b="1" baseline="-25000" dirty="0">
                <a:solidFill>
                  <a:schemeClr val="accent1"/>
                </a:solidFill>
                <a:cs typeface="Arial" charset="0"/>
              </a:rPr>
              <a:t>:</a:t>
            </a:r>
            <a:r>
              <a:rPr lang="en-US" b="1" i="1" baseline="-25000" dirty="0">
                <a:solidFill>
                  <a:schemeClr val="accent1"/>
                </a:solidFill>
                <a:cs typeface="Arial" charset="0"/>
              </a:rPr>
              <a:t>k</a:t>
            </a:r>
            <a:r>
              <a:rPr lang="en-US" b="1" i="1" dirty="0">
                <a:solidFill>
                  <a:schemeClr val="accent1"/>
                </a:solidFill>
                <a:cs typeface="Arial" charset="0"/>
              </a:rPr>
              <a:t>P</a:t>
            </a:r>
            <a:r>
              <a:rPr lang="en-US" b="1" i="1" baseline="-25000" dirty="0">
                <a:solidFill>
                  <a:schemeClr val="accent1"/>
                </a:solidFill>
                <a:cs typeface="Arial" charset="0"/>
              </a:rPr>
              <a:t>k</a:t>
            </a:r>
            <a:r>
              <a:rPr lang="en-US" b="1" baseline="-25000" dirty="0">
                <a:solidFill>
                  <a:schemeClr val="accent1"/>
                </a:solidFill>
                <a:cs typeface="Arial" charset="0"/>
              </a:rPr>
              <a:t>-1:j</a:t>
            </a:r>
          </a:p>
          <a:p>
            <a:pPr>
              <a:buFontTx/>
              <a:buChar char="•"/>
            </a:pPr>
            <a:r>
              <a:rPr lang="en-US" sz="2400" dirty="0">
                <a:cs typeface="Arial" charset="0"/>
              </a:rPr>
              <a:t>In words:</a:t>
            </a:r>
          </a:p>
          <a:p>
            <a:pPr lvl="1">
              <a:buFontTx/>
              <a:buChar char="–"/>
            </a:pPr>
            <a:r>
              <a:rPr lang="en-US" sz="2400" b="1" dirty="0">
                <a:cs typeface="Arial" charset="0"/>
              </a:rPr>
              <a:t>Generate:</a:t>
            </a:r>
            <a:r>
              <a:rPr lang="en-US" sz="2400" dirty="0">
                <a:cs typeface="Arial" charset="0"/>
              </a:rPr>
              <a:t> block </a:t>
            </a:r>
            <a:r>
              <a:rPr lang="en-US" sz="2400" i="1" dirty="0" err="1">
                <a:cs typeface="Arial" charset="0"/>
              </a:rPr>
              <a:t>i</a:t>
            </a:r>
            <a:r>
              <a:rPr lang="en-US" sz="2400" i="1" dirty="0">
                <a:cs typeface="Arial" charset="0"/>
              </a:rPr>
              <a:t> </a:t>
            </a:r>
            <a:r>
              <a:rPr lang="en-US" sz="2400" dirty="0">
                <a:cs typeface="Arial" charset="0"/>
              </a:rPr>
              <a:t>:</a:t>
            </a:r>
            <a:r>
              <a:rPr lang="en-US" sz="2400" i="1" dirty="0">
                <a:cs typeface="Arial" charset="0"/>
              </a:rPr>
              <a:t>j</a:t>
            </a:r>
            <a:r>
              <a:rPr lang="en-US" sz="2400" dirty="0">
                <a:cs typeface="Arial" charset="0"/>
              </a:rPr>
              <a:t> will generate a carry if:</a:t>
            </a:r>
          </a:p>
          <a:p>
            <a:pPr marL="1257300" lvl="2" indent="-342900">
              <a:buFont typeface="Arial" pitchFamily="34" charset="0"/>
              <a:buChar char="•"/>
            </a:pPr>
            <a:r>
              <a:rPr lang="en-US" dirty="0">
                <a:cs typeface="Arial" charset="0"/>
              </a:rPr>
              <a:t>upper part ( </a:t>
            </a:r>
            <a:r>
              <a:rPr lang="en-US" i="1" dirty="0" err="1">
                <a:cs typeface="Arial" charset="0"/>
              </a:rPr>
              <a:t>i</a:t>
            </a:r>
            <a:r>
              <a:rPr lang="en-US" i="1" dirty="0">
                <a:cs typeface="Arial" charset="0"/>
              </a:rPr>
              <a:t> </a:t>
            </a:r>
            <a:r>
              <a:rPr lang="en-US" dirty="0">
                <a:cs typeface="Arial" charset="0"/>
              </a:rPr>
              <a:t>:</a:t>
            </a:r>
            <a:r>
              <a:rPr lang="en-US" i="1" dirty="0">
                <a:cs typeface="Arial" charset="0"/>
              </a:rPr>
              <a:t>k </a:t>
            </a:r>
            <a:r>
              <a:rPr lang="en-US" dirty="0">
                <a:cs typeface="Arial" charset="0"/>
              </a:rPr>
              <a:t>) generates a carry or </a:t>
            </a:r>
          </a:p>
          <a:p>
            <a:pPr marL="1257300" lvl="2" indent="-342900">
              <a:buFont typeface="Arial" pitchFamily="34" charset="0"/>
              <a:buChar char="•"/>
            </a:pPr>
            <a:r>
              <a:rPr lang="en-US" dirty="0">
                <a:cs typeface="Arial" charset="0"/>
              </a:rPr>
              <a:t>upper part propagates a carry generated in lower part ( </a:t>
            </a:r>
            <a:r>
              <a:rPr lang="en-US" i="1" dirty="0">
                <a:cs typeface="Arial" charset="0"/>
              </a:rPr>
              <a:t>k</a:t>
            </a:r>
            <a:r>
              <a:rPr lang="en-US" dirty="0">
                <a:cs typeface="Arial" charset="0"/>
              </a:rPr>
              <a:t>-1:</a:t>
            </a:r>
            <a:r>
              <a:rPr lang="en-US" i="1" dirty="0">
                <a:cs typeface="Arial" charset="0"/>
              </a:rPr>
              <a:t>j </a:t>
            </a:r>
            <a:r>
              <a:rPr lang="en-US" dirty="0">
                <a:cs typeface="Arial" charset="0"/>
              </a:rPr>
              <a:t>)</a:t>
            </a:r>
          </a:p>
          <a:p>
            <a:pPr lvl="1">
              <a:buFontTx/>
              <a:buChar char="–"/>
            </a:pPr>
            <a:r>
              <a:rPr lang="en-US" sz="2400" b="1" dirty="0">
                <a:cs typeface="Arial" charset="0"/>
              </a:rPr>
              <a:t>Propagate: </a:t>
            </a:r>
            <a:r>
              <a:rPr lang="en-US" sz="2400" dirty="0">
                <a:cs typeface="Arial" charset="0"/>
              </a:rPr>
              <a:t>block </a:t>
            </a:r>
            <a:r>
              <a:rPr lang="en-US" sz="2400" i="1" dirty="0" err="1">
                <a:cs typeface="Arial" charset="0"/>
              </a:rPr>
              <a:t>i</a:t>
            </a:r>
            <a:r>
              <a:rPr lang="en-US" sz="2400" i="1" dirty="0">
                <a:cs typeface="Arial" charset="0"/>
              </a:rPr>
              <a:t> </a:t>
            </a:r>
            <a:r>
              <a:rPr lang="en-US" sz="2400" dirty="0">
                <a:cs typeface="Arial" charset="0"/>
              </a:rPr>
              <a:t>:</a:t>
            </a:r>
            <a:r>
              <a:rPr lang="en-US" sz="2400" i="1" dirty="0">
                <a:cs typeface="Arial" charset="0"/>
              </a:rPr>
              <a:t>j</a:t>
            </a:r>
            <a:r>
              <a:rPr lang="en-US" sz="2400" dirty="0">
                <a:cs typeface="Arial" charset="0"/>
              </a:rPr>
              <a:t> will propagate a carry if </a:t>
            </a:r>
            <a:r>
              <a:rPr lang="en-US" sz="2400" i="1" dirty="0">
                <a:cs typeface="Arial" charset="0"/>
              </a:rPr>
              <a:t>both</a:t>
            </a:r>
            <a:r>
              <a:rPr lang="en-US" sz="2400" dirty="0">
                <a:cs typeface="Arial" charset="0"/>
              </a:rPr>
              <a:t> the upper and lower parts propagate the carry</a:t>
            </a:r>
          </a:p>
        </p:txBody>
      </p:sp>
    </p:spTree>
    <p:extLst>
      <p:ext uri="{BB962C8B-B14F-4D97-AF65-F5344CB8AC3E}">
        <p14:creationId xmlns:p14="http://schemas.microsoft.com/office/powerpoint/2010/main" val="1826356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Prefix Adder</a:t>
            </a:r>
          </a:p>
        </p:txBody>
      </p:sp>
      <p:sp>
        <p:nvSpPr>
          <p:cNvPr id="3" name="Content Placeholder 2"/>
          <p:cNvSpPr>
            <a:spLocks noGrp="1"/>
          </p:cNvSpPr>
          <p:nvPr>
            <p:ph idx="1"/>
          </p:nvPr>
        </p:nvSpPr>
        <p:spPr/>
        <p:txBody>
          <a:bodyPr>
            <a:normAutofit lnSpcReduction="10000"/>
          </a:bodyPr>
          <a:lstStyle/>
          <a:p>
            <a:pPr>
              <a:buFontTx/>
              <a:buChar char="•"/>
            </a:pPr>
            <a:r>
              <a:rPr lang="en-US" sz="2400" dirty="0">
                <a:cs typeface="Arial" charset="0"/>
              </a:rPr>
              <a:t>Carry in either </a:t>
            </a:r>
            <a:r>
              <a:rPr lang="en-US" sz="2400" i="1" dirty="0">
                <a:cs typeface="Arial" charset="0"/>
              </a:rPr>
              <a:t>generated</a:t>
            </a:r>
            <a:r>
              <a:rPr lang="en-US" sz="2400" dirty="0">
                <a:cs typeface="Arial" charset="0"/>
              </a:rPr>
              <a:t> in a column or </a:t>
            </a:r>
            <a:r>
              <a:rPr lang="en-US" sz="2400" i="1" dirty="0">
                <a:cs typeface="Arial" charset="0"/>
              </a:rPr>
              <a:t>propagated</a:t>
            </a:r>
            <a:r>
              <a:rPr lang="en-US" sz="2400" dirty="0">
                <a:cs typeface="Arial" charset="0"/>
              </a:rPr>
              <a:t> from a previous column.</a:t>
            </a:r>
          </a:p>
          <a:p>
            <a:pPr>
              <a:buFontTx/>
              <a:buChar char="•"/>
            </a:pPr>
            <a:r>
              <a:rPr lang="en-US" sz="2400" dirty="0">
                <a:cs typeface="Arial" charset="0"/>
              </a:rPr>
              <a:t>Column -1 holds </a:t>
            </a:r>
            <a:r>
              <a:rPr lang="en-US" sz="2400" i="1" dirty="0" err="1">
                <a:cs typeface="Arial" charset="0"/>
              </a:rPr>
              <a:t>C</a:t>
            </a:r>
            <a:r>
              <a:rPr lang="en-US" sz="2400" baseline="-25000" dirty="0" err="1">
                <a:cs typeface="Arial" charset="0"/>
              </a:rPr>
              <a:t>in</a:t>
            </a:r>
            <a:r>
              <a:rPr lang="en-US" sz="2400" dirty="0">
                <a:cs typeface="Arial" charset="0"/>
              </a:rPr>
              <a:t>, so </a:t>
            </a:r>
          </a:p>
          <a:p>
            <a:pPr marL="457200" lvl="1" indent="0">
              <a:buNone/>
            </a:pPr>
            <a:r>
              <a:rPr lang="en-US" sz="2000" b="1" i="1" dirty="0">
                <a:solidFill>
                  <a:schemeClr val="accent2"/>
                </a:solidFill>
                <a:cs typeface="Arial" charset="0"/>
              </a:rPr>
              <a:t>	</a:t>
            </a:r>
            <a:r>
              <a:rPr lang="en-US" sz="2600" b="1" i="1" dirty="0">
                <a:solidFill>
                  <a:schemeClr val="accent1"/>
                </a:solidFill>
                <a:cs typeface="Arial" charset="0"/>
              </a:rPr>
              <a:t>G</a:t>
            </a:r>
            <a:r>
              <a:rPr lang="en-US" sz="2600" b="1" baseline="-25000" dirty="0">
                <a:solidFill>
                  <a:schemeClr val="accent1"/>
                </a:solidFill>
                <a:cs typeface="Arial" charset="0"/>
              </a:rPr>
              <a:t>-1</a:t>
            </a:r>
            <a:r>
              <a:rPr lang="en-US" sz="2600" b="1" dirty="0">
                <a:solidFill>
                  <a:schemeClr val="accent1"/>
                </a:solidFill>
                <a:cs typeface="Arial" charset="0"/>
              </a:rPr>
              <a:t> = </a:t>
            </a:r>
            <a:r>
              <a:rPr lang="en-US" sz="2600" b="1" i="1" dirty="0" err="1">
                <a:solidFill>
                  <a:schemeClr val="accent1"/>
                </a:solidFill>
                <a:cs typeface="Arial" charset="0"/>
              </a:rPr>
              <a:t>C</a:t>
            </a:r>
            <a:r>
              <a:rPr lang="en-US" sz="2600" b="1" baseline="-25000" dirty="0" err="1">
                <a:solidFill>
                  <a:schemeClr val="accent1"/>
                </a:solidFill>
                <a:cs typeface="Arial" charset="0"/>
              </a:rPr>
              <a:t>in</a:t>
            </a:r>
            <a:r>
              <a:rPr lang="en-US" sz="2600" b="1" dirty="0">
                <a:solidFill>
                  <a:schemeClr val="accent1"/>
                </a:solidFill>
                <a:cs typeface="Arial" charset="0"/>
              </a:rPr>
              <a:t>, </a:t>
            </a:r>
            <a:r>
              <a:rPr lang="en-US" sz="2600" b="1" i="1" dirty="0">
                <a:solidFill>
                  <a:schemeClr val="accent1"/>
                </a:solidFill>
                <a:cs typeface="Arial" charset="0"/>
              </a:rPr>
              <a:t>P</a:t>
            </a:r>
            <a:r>
              <a:rPr lang="en-US" sz="2600" b="1" baseline="-25000" dirty="0">
                <a:solidFill>
                  <a:schemeClr val="accent1"/>
                </a:solidFill>
                <a:cs typeface="Arial" charset="0"/>
              </a:rPr>
              <a:t>-1</a:t>
            </a:r>
            <a:r>
              <a:rPr lang="en-US" sz="2600" b="1" dirty="0">
                <a:solidFill>
                  <a:schemeClr val="accent1"/>
                </a:solidFill>
                <a:cs typeface="Arial" charset="0"/>
              </a:rPr>
              <a:t> = 0</a:t>
            </a:r>
          </a:p>
          <a:p>
            <a:pPr>
              <a:buFontTx/>
              <a:buChar char="•"/>
            </a:pPr>
            <a:r>
              <a:rPr lang="en-US" sz="2400" dirty="0">
                <a:cs typeface="Arial" charset="0"/>
              </a:rPr>
              <a:t>Carry in to column </a:t>
            </a:r>
            <a:r>
              <a:rPr lang="en-US" sz="2400" i="1" dirty="0" err="1">
                <a:cs typeface="Arial" charset="0"/>
              </a:rPr>
              <a:t>i</a:t>
            </a:r>
            <a:r>
              <a:rPr lang="en-US" sz="2400" i="1" dirty="0">
                <a:cs typeface="Arial" charset="0"/>
              </a:rPr>
              <a:t> = </a:t>
            </a:r>
            <a:r>
              <a:rPr lang="en-US" sz="2400" dirty="0">
                <a:cs typeface="Arial" charset="0"/>
              </a:rPr>
              <a:t>carry out of column </a:t>
            </a:r>
            <a:r>
              <a:rPr lang="en-US" sz="2400" i="1" dirty="0">
                <a:cs typeface="Arial" charset="0"/>
              </a:rPr>
              <a:t>i-1</a:t>
            </a:r>
            <a:r>
              <a:rPr lang="en-US" sz="2400" dirty="0">
                <a:cs typeface="Arial" charset="0"/>
              </a:rPr>
              <a:t>: </a:t>
            </a:r>
          </a:p>
          <a:p>
            <a:pPr marL="457200" lvl="1" indent="0">
              <a:buNone/>
            </a:pPr>
            <a:r>
              <a:rPr lang="en-US" sz="2000" i="1" dirty="0">
                <a:solidFill>
                  <a:schemeClr val="accent2"/>
                </a:solidFill>
                <a:cs typeface="Arial" charset="0"/>
              </a:rPr>
              <a:t>	</a:t>
            </a:r>
            <a:r>
              <a:rPr lang="en-US" sz="2600" b="1" i="1" dirty="0">
                <a:solidFill>
                  <a:schemeClr val="accent1"/>
                </a:solidFill>
                <a:cs typeface="Arial" charset="0"/>
              </a:rPr>
              <a:t>C</a:t>
            </a:r>
            <a:r>
              <a:rPr lang="en-US" sz="2600" b="1" i="1" baseline="-25000" dirty="0">
                <a:solidFill>
                  <a:schemeClr val="accent1"/>
                </a:solidFill>
                <a:cs typeface="Arial" charset="0"/>
              </a:rPr>
              <a:t>i</a:t>
            </a:r>
            <a:r>
              <a:rPr lang="en-US" sz="2600" b="1" baseline="-25000" dirty="0">
                <a:solidFill>
                  <a:schemeClr val="accent1"/>
                </a:solidFill>
                <a:cs typeface="Arial" charset="0"/>
              </a:rPr>
              <a:t>-1</a:t>
            </a:r>
            <a:r>
              <a:rPr lang="en-US" sz="2600" b="1" dirty="0">
                <a:solidFill>
                  <a:schemeClr val="accent1"/>
                </a:solidFill>
                <a:cs typeface="Arial" charset="0"/>
              </a:rPr>
              <a:t> = </a:t>
            </a:r>
            <a:r>
              <a:rPr lang="en-US" sz="2600" b="1" i="1" dirty="0">
                <a:solidFill>
                  <a:schemeClr val="accent1"/>
                </a:solidFill>
                <a:cs typeface="Arial" charset="0"/>
              </a:rPr>
              <a:t>G</a:t>
            </a:r>
            <a:r>
              <a:rPr lang="en-US" sz="2600" b="1" i="1" baseline="-25000" dirty="0">
                <a:solidFill>
                  <a:schemeClr val="accent1"/>
                </a:solidFill>
                <a:cs typeface="Arial" charset="0"/>
              </a:rPr>
              <a:t>i</a:t>
            </a:r>
            <a:r>
              <a:rPr lang="en-US" sz="2600" b="1" baseline="-25000" dirty="0">
                <a:solidFill>
                  <a:schemeClr val="accent1"/>
                </a:solidFill>
                <a:cs typeface="Arial" charset="0"/>
              </a:rPr>
              <a:t>-1:-1</a:t>
            </a:r>
            <a:r>
              <a:rPr lang="en-US" sz="2600" b="1" dirty="0">
                <a:solidFill>
                  <a:schemeClr val="accent1"/>
                </a:solidFill>
                <a:cs typeface="Arial" charset="0"/>
              </a:rPr>
              <a:t> </a:t>
            </a:r>
          </a:p>
          <a:p>
            <a:pPr marL="0" indent="0">
              <a:buNone/>
            </a:pPr>
            <a:r>
              <a:rPr lang="en-US" sz="2400" dirty="0">
                <a:cs typeface="Arial" charset="0"/>
              </a:rPr>
              <a:t>	</a:t>
            </a:r>
            <a:r>
              <a:rPr lang="en-US" sz="2400" i="1" dirty="0">
                <a:cs typeface="Arial" charset="0"/>
              </a:rPr>
              <a:t>G</a:t>
            </a:r>
            <a:r>
              <a:rPr lang="en-US" sz="2400" i="1" baseline="-25000" dirty="0">
                <a:cs typeface="Arial" charset="0"/>
              </a:rPr>
              <a:t>i</a:t>
            </a:r>
            <a:r>
              <a:rPr lang="en-US" sz="2400" baseline="-25000" dirty="0">
                <a:cs typeface="Arial" charset="0"/>
              </a:rPr>
              <a:t>-1:-1</a:t>
            </a:r>
            <a:r>
              <a:rPr lang="en-US" sz="2400" dirty="0">
                <a:cs typeface="Arial" charset="0"/>
              </a:rPr>
              <a:t>: generate signal spanning columns </a:t>
            </a:r>
            <a:r>
              <a:rPr lang="en-US" sz="2400" i="1" dirty="0">
                <a:cs typeface="Arial" charset="0"/>
              </a:rPr>
              <a:t>i</a:t>
            </a:r>
            <a:r>
              <a:rPr lang="en-US" sz="2400" dirty="0">
                <a:cs typeface="Arial" charset="0"/>
              </a:rPr>
              <a:t>-1 to -1</a:t>
            </a:r>
          </a:p>
          <a:p>
            <a:pPr>
              <a:buFontTx/>
              <a:buChar char="•"/>
            </a:pPr>
            <a:r>
              <a:rPr lang="en-US" sz="2400" dirty="0">
                <a:cs typeface="Arial" charset="0"/>
              </a:rPr>
              <a:t>Sum equation:</a:t>
            </a:r>
          </a:p>
          <a:p>
            <a:pPr marL="457200" lvl="1" indent="0">
              <a:buNone/>
            </a:pPr>
            <a:r>
              <a:rPr lang="en-US" sz="2000" b="1" i="1" dirty="0">
                <a:solidFill>
                  <a:schemeClr val="accent2"/>
                </a:solidFill>
                <a:cs typeface="Arial" charset="0"/>
              </a:rPr>
              <a:t>	</a:t>
            </a:r>
            <a:r>
              <a:rPr lang="en-US" sz="2600" b="1" i="1" dirty="0">
                <a:solidFill>
                  <a:schemeClr val="accent1"/>
                </a:solidFill>
                <a:cs typeface="Arial" charset="0"/>
              </a:rPr>
              <a:t>S</a:t>
            </a:r>
            <a:r>
              <a:rPr lang="en-US" sz="2600" b="1" i="1" baseline="-25000" dirty="0">
                <a:solidFill>
                  <a:schemeClr val="accent1"/>
                </a:solidFill>
                <a:cs typeface="Arial" charset="0"/>
              </a:rPr>
              <a:t>i</a:t>
            </a:r>
            <a:r>
              <a:rPr lang="en-US" sz="2600" b="1" i="1" dirty="0">
                <a:solidFill>
                  <a:schemeClr val="accent1"/>
                </a:solidFill>
                <a:cs typeface="Arial" charset="0"/>
              </a:rPr>
              <a:t> = </a:t>
            </a:r>
            <a:r>
              <a:rPr lang="en-US" sz="2600" b="1" dirty="0">
                <a:solidFill>
                  <a:schemeClr val="accent1"/>
                </a:solidFill>
                <a:cs typeface="Arial" charset="0"/>
              </a:rPr>
              <a:t>(</a:t>
            </a:r>
            <a:r>
              <a:rPr lang="en-US" sz="2600" b="1" i="1" dirty="0">
                <a:solidFill>
                  <a:schemeClr val="accent1"/>
                </a:solidFill>
                <a:cs typeface="Arial" charset="0"/>
              </a:rPr>
              <a:t>A</a:t>
            </a:r>
            <a:r>
              <a:rPr lang="en-US" sz="2600" b="1" i="1" baseline="-25000" dirty="0">
                <a:solidFill>
                  <a:schemeClr val="accent1"/>
                </a:solidFill>
                <a:cs typeface="Arial" charset="0"/>
              </a:rPr>
              <a:t>i</a:t>
            </a:r>
            <a:r>
              <a:rPr lang="en-US" sz="2600" b="1" i="1" dirty="0">
                <a:solidFill>
                  <a:schemeClr val="accent1"/>
                </a:solidFill>
                <a:cs typeface="Arial" charset="0"/>
              </a:rPr>
              <a:t> </a:t>
            </a:r>
            <a:r>
              <a:rPr lang="en-US" sz="2600" b="1" dirty="0">
                <a:solidFill>
                  <a:schemeClr val="accent1"/>
                </a:solidFill>
                <a:latin typeface="Symbol" pitchFamily="18" charset="2"/>
                <a:cs typeface="Arial" charset="0"/>
              </a:rPr>
              <a:t>Å</a:t>
            </a:r>
            <a:r>
              <a:rPr lang="en-US" sz="2600" b="1" i="1" dirty="0">
                <a:solidFill>
                  <a:schemeClr val="accent1"/>
                </a:solidFill>
                <a:cs typeface="Arial" charset="0"/>
              </a:rPr>
              <a:t> B</a:t>
            </a:r>
            <a:r>
              <a:rPr lang="en-US" sz="2600" b="1" i="1" baseline="-25000" dirty="0">
                <a:solidFill>
                  <a:schemeClr val="accent1"/>
                </a:solidFill>
                <a:cs typeface="Arial" charset="0"/>
              </a:rPr>
              <a:t>i</a:t>
            </a:r>
            <a:r>
              <a:rPr lang="en-US" sz="2600" b="1" dirty="0">
                <a:solidFill>
                  <a:schemeClr val="accent1"/>
                </a:solidFill>
                <a:cs typeface="Arial" charset="0"/>
              </a:rPr>
              <a:t>)</a:t>
            </a:r>
            <a:r>
              <a:rPr lang="en-US" sz="2600" b="1" i="1" dirty="0">
                <a:solidFill>
                  <a:schemeClr val="accent1"/>
                </a:solidFill>
                <a:cs typeface="Arial" charset="0"/>
              </a:rPr>
              <a:t> </a:t>
            </a:r>
            <a:r>
              <a:rPr lang="en-US" sz="2600" b="1" dirty="0">
                <a:solidFill>
                  <a:schemeClr val="accent1"/>
                </a:solidFill>
                <a:latin typeface="Symbol" pitchFamily="18" charset="2"/>
                <a:cs typeface="Arial" charset="0"/>
              </a:rPr>
              <a:t>Å</a:t>
            </a:r>
            <a:r>
              <a:rPr lang="en-US" sz="2600" b="1" i="1" dirty="0">
                <a:solidFill>
                  <a:schemeClr val="accent1"/>
                </a:solidFill>
                <a:cs typeface="Arial" charset="0"/>
              </a:rPr>
              <a:t> G</a:t>
            </a:r>
            <a:r>
              <a:rPr lang="en-US" sz="2600" b="1" i="1" baseline="-25000" dirty="0">
                <a:solidFill>
                  <a:schemeClr val="accent1"/>
                </a:solidFill>
                <a:cs typeface="Arial" charset="0"/>
              </a:rPr>
              <a:t>i</a:t>
            </a:r>
            <a:r>
              <a:rPr lang="en-US" sz="2600" b="1" baseline="-25000" dirty="0">
                <a:solidFill>
                  <a:schemeClr val="accent1"/>
                </a:solidFill>
                <a:cs typeface="Arial" charset="0"/>
              </a:rPr>
              <a:t>-1:-1</a:t>
            </a:r>
          </a:p>
          <a:p>
            <a:pPr>
              <a:buFontTx/>
              <a:buChar char="•"/>
            </a:pPr>
            <a:r>
              <a:rPr lang="en-US" sz="2400" b="1" dirty="0">
                <a:cs typeface="Arial" charset="0"/>
              </a:rPr>
              <a:t>Goal:</a:t>
            </a:r>
            <a:r>
              <a:rPr lang="en-US" sz="2400" dirty="0">
                <a:cs typeface="Arial" charset="0"/>
              </a:rPr>
              <a:t> Quickly compute G</a:t>
            </a:r>
            <a:r>
              <a:rPr lang="en-US" sz="2400" baseline="-25000" dirty="0">
                <a:cs typeface="Arial" charset="0"/>
              </a:rPr>
              <a:t>0:-1</a:t>
            </a:r>
            <a:r>
              <a:rPr lang="en-US" sz="2400" dirty="0">
                <a:cs typeface="Arial" charset="0"/>
              </a:rPr>
              <a:t>, G</a:t>
            </a:r>
            <a:r>
              <a:rPr lang="en-US" sz="2400" baseline="-25000" dirty="0">
                <a:cs typeface="Arial" charset="0"/>
              </a:rPr>
              <a:t>1:-1</a:t>
            </a:r>
            <a:r>
              <a:rPr lang="en-US" sz="2400" dirty="0">
                <a:cs typeface="Arial" charset="0"/>
              </a:rPr>
              <a:t>, G</a:t>
            </a:r>
            <a:r>
              <a:rPr lang="en-US" sz="2400" baseline="-25000" dirty="0">
                <a:cs typeface="Arial" charset="0"/>
              </a:rPr>
              <a:t>2:-1</a:t>
            </a:r>
            <a:r>
              <a:rPr lang="en-US" sz="2400" dirty="0">
                <a:cs typeface="Arial" charset="0"/>
              </a:rPr>
              <a:t>, G</a:t>
            </a:r>
            <a:r>
              <a:rPr lang="en-US" sz="2400" baseline="-25000" dirty="0">
                <a:cs typeface="Arial" charset="0"/>
              </a:rPr>
              <a:t>3:-1</a:t>
            </a:r>
            <a:r>
              <a:rPr lang="en-US" sz="2400" dirty="0">
                <a:cs typeface="Arial" charset="0"/>
              </a:rPr>
              <a:t>, G</a:t>
            </a:r>
            <a:r>
              <a:rPr lang="en-US" sz="2400" baseline="-25000" dirty="0">
                <a:cs typeface="Arial" charset="0"/>
              </a:rPr>
              <a:t>4:-1</a:t>
            </a:r>
            <a:r>
              <a:rPr lang="en-US" sz="2400" dirty="0">
                <a:cs typeface="Arial" charset="0"/>
              </a:rPr>
              <a:t>, G</a:t>
            </a:r>
            <a:r>
              <a:rPr lang="en-US" sz="2400" baseline="-25000" dirty="0">
                <a:cs typeface="Arial" charset="0"/>
              </a:rPr>
              <a:t>5:-1</a:t>
            </a:r>
            <a:r>
              <a:rPr lang="en-US" sz="2400" dirty="0">
                <a:cs typeface="Arial" charset="0"/>
              </a:rPr>
              <a:t>, … (called </a:t>
            </a:r>
            <a:r>
              <a:rPr lang="en-US" sz="2400" b="1" i="1" dirty="0">
                <a:cs typeface="Arial" charset="0"/>
              </a:rPr>
              <a:t>prefixes</a:t>
            </a:r>
            <a:r>
              <a:rPr lang="en-US" sz="2400" i="1" dirty="0">
                <a:cs typeface="Arial" charset="0"/>
              </a:rPr>
              <a:t>)</a:t>
            </a:r>
          </a:p>
          <a:p>
            <a:endParaRPr lang="en-US" dirty="0"/>
          </a:p>
        </p:txBody>
      </p:sp>
    </p:spTree>
    <p:extLst>
      <p:ext uri="{BB962C8B-B14F-4D97-AF65-F5344CB8AC3E}">
        <p14:creationId xmlns:p14="http://schemas.microsoft.com/office/powerpoint/2010/main" val="3373467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Prefix Adder Schematic</a:t>
            </a:r>
          </a:p>
        </p:txBody>
      </p:sp>
      <p:graphicFrame>
        <p:nvGraphicFramePr>
          <p:cNvPr id="4" name="Object 5"/>
          <p:cNvGraphicFramePr>
            <a:graphicFrameLocks noGrp="1" noChangeAspect="1"/>
          </p:cNvGraphicFramePr>
          <p:nvPr>
            <p:ph idx="1"/>
            <p:custDataLst>
              <p:tags r:id="rId2"/>
            </p:custDataLst>
            <p:extLst/>
          </p:nvPr>
        </p:nvGraphicFramePr>
        <p:xfrm>
          <a:off x="1828800" y="1303338"/>
          <a:ext cx="5435600" cy="5400675"/>
        </p:xfrm>
        <a:graphic>
          <a:graphicData uri="http://schemas.openxmlformats.org/presentationml/2006/ole">
            <mc:AlternateContent xmlns:mc="http://schemas.openxmlformats.org/markup-compatibility/2006">
              <mc:Choice xmlns:v="urn:schemas-microsoft-com:vml" Requires="v">
                <p:oleObj spid="_x0000_s82946" name="VISIO" r:id="rId4" imgW="4029120" imgH="4003560" progId="Visio.Drawing.6">
                  <p:embed/>
                </p:oleObj>
              </mc:Choice>
              <mc:Fallback>
                <p:oleObj name="VISIO" r:id="rId4" imgW="4029120" imgH="400356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303338"/>
                        <a:ext cx="5435600" cy="5400675"/>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469286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0101 + 1100</a:t>
            </a:r>
            <a:endParaRPr lang="en-US" dirty="0"/>
          </a:p>
        </p:txBody>
      </p:sp>
      <p:sp>
        <p:nvSpPr>
          <p:cNvPr id="4" name="Rectangle 2"/>
          <p:cNvSpPr>
            <a:spLocks noChangeArrowheads="1"/>
          </p:cNvSpPr>
          <p:nvPr/>
        </p:nvSpPr>
        <p:spPr bwMode="auto">
          <a:xfrm>
            <a:off x="3276600" y="1600199"/>
            <a:ext cx="117504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nvPr>
        </p:nvGraphicFramePr>
        <p:xfrm>
          <a:off x="3276600" y="1600200"/>
          <a:ext cx="5181600" cy="5140800"/>
        </p:xfrm>
        <a:graphic>
          <a:graphicData uri="http://schemas.openxmlformats.org/presentationml/2006/ole">
            <mc:AlternateContent xmlns:mc="http://schemas.openxmlformats.org/markup-compatibility/2006">
              <mc:Choice xmlns:v="urn:schemas-microsoft-com:vml" Requires="v">
                <p:oleObj spid="_x0000_s83970" name="Visio" r:id="rId3" imgW="4028940" imgH="4003341" progId="Visio.Drawing.11">
                  <p:embed/>
                </p:oleObj>
              </mc:Choice>
              <mc:Fallback>
                <p:oleObj name="Visio" r:id="rId3" imgW="4028940" imgH="4003341" progId="Visio.Drawing.11">
                  <p:embed/>
                  <p:pic>
                    <p:nvPicPr>
                      <p:cNvPr id="0" name=""/>
                      <p:cNvPicPr>
                        <a:picLocks noChangeAspect="1" noChangeArrowheads="1"/>
                      </p:cNvPicPr>
                      <p:nvPr/>
                    </p:nvPicPr>
                    <p:blipFill>
                      <a:blip r:embed="rId4"/>
                      <a:srcRect/>
                      <a:stretch>
                        <a:fillRect/>
                      </a:stretch>
                    </p:blipFill>
                    <p:spPr bwMode="auto">
                      <a:xfrm>
                        <a:off x="3276600" y="1600200"/>
                        <a:ext cx="5181600" cy="5140800"/>
                      </a:xfrm>
                      <a:prstGeom prst="rect">
                        <a:avLst/>
                      </a:prstGeom>
                      <a:noFill/>
                    </p:spPr>
                  </p:pic>
                </p:oleObj>
              </mc:Fallback>
            </mc:AlternateContent>
          </a:graphicData>
        </a:graphic>
      </p:graphicFrame>
    </p:spTree>
    <p:extLst>
      <p:ext uri="{BB962C8B-B14F-4D97-AF65-F5344CB8AC3E}">
        <p14:creationId xmlns:p14="http://schemas.microsoft.com/office/powerpoint/2010/main" val="3791461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Prefix Adder Delay</a:t>
            </a:r>
          </a:p>
        </p:txBody>
      </p:sp>
      <p:sp>
        <p:nvSpPr>
          <p:cNvPr id="3" name="Content Placeholder 2"/>
          <p:cNvSpPr>
            <a:spLocks noGrp="1"/>
          </p:cNvSpPr>
          <p:nvPr>
            <p:ph idx="1"/>
          </p:nvPr>
        </p:nvSpPr>
        <p:spPr/>
        <p:txBody>
          <a:bodyPr/>
          <a:lstStyle/>
          <a:p>
            <a:pPr marL="0" indent="0" algn="ctr">
              <a:buNone/>
            </a:pPr>
            <a:endParaRPr lang="en-US" sz="2400" i="1" dirty="0">
              <a:cs typeface="Arial" charset="0"/>
            </a:endParaRPr>
          </a:p>
          <a:p>
            <a:pPr marL="0" indent="0" algn="ctr">
              <a:buNone/>
            </a:pPr>
            <a:r>
              <a:rPr lang="en-US" sz="2400" i="1" dirty="0">
                <a:cs typeface="Arial" charset="0"/>
              </a:rPr>
              <a:t> </a:t>
            </a:r>
            <a:r>
              <a:rPr lang="en-US" b="1" i="1" dirty="0" err="1">
                <a:solidFill>
                  <a:schemeClr val="accent1"/>
                </a:solidFill>
                <a:cs typeface="Arial" charset="0"/>
              </a:rPr>
              <a:t>t</a:t>
            </a:r>
            <a:r>
              <a:rPr lang="en-US" b="1" i="1" baseline="-25000" dirty="0" err="1">
                <a:solidFill>
                  <a:schemeClr val="accent1"/>
                </a:solidFill>
                <a:cs typeface="Arial" charset="0"/>
              </a:rPr>
              <a:t>PA</a:t>
            </a:r>
            <a:r>
              <a:rPr lang="en-US" b="1" dirty="0">
                <a:solidFill>
                  <a:schemeClr val="accent1"/>
                </a:solidFill>
                <a:cs typeface="Arial" charset="0"/>
              </a:rPr>
              <a:t> = </a:t>
            </a:r>
            <a:r>
              <a:rPr lang="en-US" b="1" i="1" dirty="0" err="1">
                <a:solidFill>
                  <a:schemeClr val="accent1"/>
                </a:solidFill>
                <a:cs typeface="Arial" charset="0"/>
              </a:rPr>
              <a:t>t</a:t>
            </a:r>
            <a:r>
              <a:rPr lang="en-US" b="1" i="1" baseline="-25000" dirty="0" err="1">
                <a:solidFill>
                  <a:schemeClr val="accent1"/>
                </a:solidFill>
                <a:cs typeface="Arial" charset="0"/>
              </a:rPr>
              <a:t>pg</a:t>
            </a:r>
            <a:r>
              <a:rPr lang="en-US" b="1" i="1" dirty="0">
                <a:solidFill>
                  <a:schemeClr val="accent1"/>
                </a:solidFill>
                <a:cs typeface="Arial" charset="0"/>
              </a:rPr>
              <a:t> + </a:t>
            </a:r>
            <a:r>
              <a:rPr lang="en-US" b="1" dirty="0">
                <a:solidFill>
                  <a:schemeClr val="accent1"/>
                </a:solidFill>
                <a:cs typeface="Arial" charset="0"/>
              </a:rPr>
              <a:t>log</a:t>
            </a:r>
            <a:r>
              <a:rPr lang="en-US" b="1" i="1" baseline="-25000" dirty="0">
                <a:solidFill>
                  <a:schemeClr val="accent1"/>
                </a:solidFill>
                <a:cs typeface="Arial" charset="0"/>
              </a:rPr>
              <a:t>2</a:t>
            </a:r>
            <a:r>
              <a:rPr lang="en-US" b="1" i="1" dirty="0">
                <a:solidFill>
                  <a:schemeClr val="accent1"/>
                </a:solidFill>
                <a:cs typeface="Arial" charset="0"/>
              </a:rPr>
              <a:t>N(</a:t>
            </a:r>
            <a:r>
              <a:rPr lang="en-US" b="1" i="1" dirty="0" err="1">
                <a:solidFill>
                  <a:schemeClr val="accent1"/>
                </a:solidFill>
                <a:cs typeface="Arial" charset="0"/>
              </a:rPr>
              <a:t>t</a:t>
            </a:r>
            <a:r>
              <a:rPr lang="en-US" b="1" i="1" baseline="-25000" dirty="0" err="1">
                <a:solidFill>
                  <a:schemeClr val="accent1"/>
                </a:solidFill>
                <a:cs typeface="Arial" charset="0"/>
              </a:rPr>
              <a:t>pg_</a:t>
            </a:r>
            <a:r>
              <a:rPr lang="en-US" b="1" baseline="-25000" dirty="0" err="1">
                <a:solidFill>
                  <a:schemeClr val="accent1"/>
                </a:solidFill>
                <a:cs typeface="Arial" charset="0"/>
              </a:rPr>
              <a:t>prefix</a:t>
            </a:r>
            <a:r>
              <a:rPr lang="en-US" b="1" i="1" baseline="-25000" dirty="0">
                <a:solidFill>
                  <a:schemeClr val="accent1"/>
                </a:solidFill>
                <a:cs typeface="Arial" charset="0"/>
              </a:rPr>
              <a:t> </a:t>
            </a:r>
            <a:r>
              <a:rPr lang="en-US" b="1" dirty="0">
                <a:solidFill>
                  <a:schemeClr val="accent1"/>
                </a:solidFill>
                <a:cs typeface="Arial" charset="0"/>
              </a:rPr>
              <a:t>)</a:t>
            </a:r>
            <a:r>
              <a:rPr lang="en-US" b="1" i="1" dirty="0">
                <a:solidFill>
                  <a:schemeClr val="accent1"/>
                </a:solidFill>
                <a:cs typeface="Arial" charset="0"/>
              </a:rPr>
              <a:t> + </a:t>
            </a:r>
            <a:r>
              <a:rPr lang="en-US" b="1" i="1" dirty="0" err="1">
                <a:solidFill>
                  <a:schemeClr val="accent1"/>
                </a:solidFill>
                <a:cs typeface="Arial" charset="0"/>
              </a:rPr>
              <a:t>t</a:t>
            </a:r>
            <a:r>
              <a:rPr lang="en-US" b="1" baseline="-25000" dirty="0" err="1">
                <a:solidFill>
                  <a:schemeClr val="accent1"/>
                </a:solidFill>
                <a:cs typeface="Arial" charset="0"/>
              </a:rPr>
              <a:t>XOR</a:t>
            </a:r>
            <a:endParaRPr lang="en-US" b="1" i="1" baseline="-25000" dirty="0">
              <a:solidFill>
                <a:schemeClr val="accent1"/>
              </a:solidFill>
              <a:cs typeface="Arial" charset="0"/>
            </a:endParaRPr>
          </a:p>
          <a:p>
            <a:pPr marL="0" indent="0">
              <a:buNone/>
            </a:pPr>
            <a:r>
              <a:rPr lang="en-US" b="1" i="1" baseline="-25000" dirty="0">
                <a:solidFill>
                  <a:schemeClr val="accent1"/>
                </a:solidFill>
                <a:cs typeface="Arial" charset="0"/>
              </a:rPr>
              <a:t>		</a:t>
            </a:r>
            <a:endParaRPr lang="en-US" sz="2400" dirty="0">
              <a:cs typeface="Arial" charset="0"/>
            </a:endParaRPr>
          </a:p>
          <a:p>
            <a:pPr lvl="1">
              <a:buFontTx/>
              <a:buChar char="–"/>
            </a:pPr>
            <a:r>
              <a:rPr lang="en-US" sz="2000" b="1" i="1" dirty="0" err="1">
                <a:cs typeface="Arial" charset="0"/>
              </a:rPr>
              <a:t>t</a:t>
            </a:r>
            <a:r>
              <a:rPr lang="en-US" sz="2000" b="1" i="1" baseline="-25000" dirty="0" err="1">
                <a:cs typeface="Arial" charset="0"/>
              </a:rPr>
              <a:t>pg</a:t>
            </a:r>
            <a:r>
              <a:rPr lang="en-US" sz="2000" b="1" dirty="0">
                <a:cs typeface="Arial" charset="0"/>
              </a:rPr>
              <a:t>: </a:t>
            </a:r>
            <a:r>
              <a:rPr lang="en-US" sz="2000" dirty="0">
                <a:cs typeface="Arial" charset="0"/>
              </a:rPr>
              <a:t> delay to produce </a:t>
            </a:r>
            <a:r>
              <a:rPr lang="en-US" sz="2000" i="1" dirty="0">
                <a:cs typeface="Arial" charset="0"/>
              </a:rPr>
              <a:t>P</a:t>
            </a:r>
            <a:r>
              <a:rPr lang="en-US" sz="2000" i="1" baseline="-25000" dirty="0">
                <a:cs typeface="Arial" charset="0"/>
              </a:rPr>
              <a:t>i</a:t>
            </a:r>
            <a:r>
              <a:rPr lang="en-US" sz="2000" dirty="0">
                <a:cs typeface="Arial" charset="0"/>
              </a:rPr>
              <a:t> </a:t>
            </a:r>
            <a:r>
              <a:rPr lang="en-US" sz="2000" i="1" dirty="0" err="1">
                <a:cs typeface="Arial" charset="0"/>
              </a:rPr>
              <a:t>G</a:t>
            </a:r>
            <a:r>
              <a:rPr lang="en-US" sz="2000" i="1" baseline="-25000" dirty="0" err="1">
                <a:cs typeface="Arial" charset="0"/>
              </a:rPr>
              <a:t>i</a:t>
            </a:r>
            <a:r>
              <a:rPr lang="en-US" sz="2000" dirty="0">
                <a:cs typeface="Arial" charset="0"/>
              </a:rPr>
              <a:t> (AND or </a:t>
            </a:r>
            <a:r>
              <a:rPr lang="en-US" sz="2000" dirty="0" err="1">
                <a:cs typeface="Arial" charset="0"/>
              </a:rPr>
              <a:t>OR</a:t>
            </a:r>
            <a:r>
              <a:rPr lang="en-US" sz="2000" dirty="0">
                <a:cs typeface="Arial" charset="0"/>
              </a:rPr>
              <a:t> gate)</a:t>
            </a:r>
          </a:p>
          <a:p>
            <a:pPr lvl="1">
              <a:buFontTx/>
              <a:buChar char="–"/>
            </a:pPr>
            <a:r>
              <a:rPr lang="en-US" sz="2000" b="1" i="1" dirty="0" err="1">
                <a:cs typeface="Arial" charset="0"/>
              </a:rPr>
              <a:t>t</a:t>
            </a:r>
            <a:r>
              <a:rPr lang="en-US" sz="2000" b="1" i="1" baseline="-25000" dirty="0" err="1">
                <a:cs typeface="Arial" charset="0"/>
              </a:rPr>
              <a:t>pg_</a:t>
            </a:r>
            <a:r>
              <a:rPr lang="en-US" sz="2000" b="1" baseline="-25000" dirty="0" err="1">
                <a:cs typeface="Arial" charset="0"/>
              </a:rPr>
              <a:t>prefix</a:t>
            </a:r>
            <a:r>
              <a:rPr lang="en-US" sz="2000" b="1" dirty="0">
                <a:cs typeface="Arial" charset="0"/>
              </a:rPr>
              <a:t>:</a:t>
            </a:r>
            <a:r>
              <a:rPr lang="en-US" sz="2000" dirty="0">
                <a:cs typeface="Arial" charset="0"/>
              </a:rPr>
              <a:t> delay of black prefix cell (AND-OR gate)</a:t>
            </a:r>
            <a:endParaRPr lang="en-US" dirty="0"/>
          </a:p>
        </p:txBody>
      </p:sp>
    </p:spTree>
    <p:extLst>
      <p:ext uri="{BB962C8B-B14F-4D97-AF65-F5344CB8AC3E}">
        <p14:creationId xmlns:p14="http://schemas.microsoft.com/office/powerpoint/2010/main" val="861121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Adder Delay Comparisons</a:t>
            </a:r>
          </a:p>
        </p:txBody>
      </p:sp>
      <p:sp>
        <p:nvSpPr>
          <p:cNvPr id="3" name="Content Placeholder 2"/>
          <p:cNvSpPr>
            <a:spLocks noGrp="1"/>
          </p:cNvSpPr>
          <p:nvPr>
            <p:ph idx="1"/>
          </p:nvPr>
        </p:nvSpPr>
        <p:spPr/>
        <p:txBody>
          <a:bodyPr>
            <a:normAutofit fontScale="92500" lnSpcReduction="10000"/>
          </a:bodyPr>
          <a:lstStyle/>
          <a:p>
            <a:r>
              <a:rPr lang="en-US" sz="2400" dirty="0">
                <a:cs typeface="Arial" charset="0"/>
              </a:rPr>
              <a:t>Compare delay of: 32-bit ripple-carry, carry-</a:t>
            </a:r>
            <a:r>
              <a:rPr lang="en-US" sz="2400" dirty="0" err="1">
                <a:cs typeface="Arial" charset="0"/>
              </a:rPr>
              <a:t>lookahead</a:t>
            </a:r>
            <a:r>
              <a:rPr lang="en-US" sz="2400" dirty="0">
                <a:cs typeface="Arial" charset="0"/>
              </a:rPr>
              <a:t>, and prefix adders</a:t>
            </a:r>
          </a:p>
          <a:p>
            <a:pPr>
              <a:buFont typeface="Arial" pitchFamily="34" charset="0"/>
              <a:buChar char="•"/>
            </a:pPr>
            <a:r>
              <a:rPr lang="en-US" sz="2400" dirty="0">
                <a:cs typeface="Arial" charset="0"/>
              </a:rPr>
              <a:t>CLA has 4-bit blocks</a:t>
            </a:r>
          </a:p>
          <a:p>
            <a:pPr>
              <a:buFont typeface="Arial" pitchFamily="34" charset="0"/>
              <a:buChar char="•"/>
            </a:pPr>
            <a:r>
              <a:rPr lang="en-US" sz="2400" dirty="0">
                <a:cs typeface="Arial" charset="0"/>
              </a:rPr>
              <a:t>2-input gate delay = 100 </a:t>
            </a:r>
            <a:r>
              <a:rPr lang="en-US" sz="2400" dirty="0" err="1">
                <a:cs typeface="Arial" charset="0"/>
              </a:rPr>
              <a:t>ps</a:t>
            </a:r>
            <a:r>
              <a:rPr lang="en-US" sz="2400" dirty="0">
                <a:cs typeface="Arial" charset="0"/>
              </a:rPr>
              <a:t>; full adder delay = 300 </a:t>
            </a:r>
            <a:r>
              <a:rPr lang="en-US" sz="2400" dirty="0" err="1">
                <a:cs typeface="Arial" charset="0"/>
              </a:rPr>
              <a:t>ps</a:t>
            </a:r>
            <a:endParaRPr lang="en-US" sz="2400" dirty="0">
              <a:cs typeface="Arial" charset="0"/>
            </a:endParaRPr>
          </a:p>
          <a:p>
            <a:pPr lvl="1">
              <a:buFontTx/>
              <a:buChar char="–"/>
            </a:pPr>
            <a:endParaRPr lang="en-US" sz="800" dirty="0">
              <a:cs typeface="Arial" charset="0"/>
            </a:endParaRPr>
          </a:p>
          <a:p>
            <a:pPr marL="0" indent="0">
              <a:buNone/>
            </a:pPr>
            <a:r>
              <a:rPr lang="en-US" sz="2400" i="1" dirty="0">
                <a:cs typeface="Arial" charset="0"/>
              </a:rPr>
              <a:t>	</a:t>
            </a:r>
            <a:r>
              <a:rPr lang="en-US" sz="2400" i="1" dirty="0" err="1">
                <a:cs typeface="Arial" charset="0"/>
              </a:rPr>
              <a:t>t</a:t>
            </a:r>
            <a:r>
              <a:rPr lang="en-US" sz="2400" baseline="-25000" dirty="0" err="1">
                <a:cs typeface="Arial" charset="0"/>
              </a:rPr>
              <a:t>ripple</a:t>
            </a:r>
            <a:r>
              <a:rPr lang="en-US" sz="2400" dirty="0">
                <a:cs typeface="Arial" charset="0"/>
              </a:rPr>
              <a:t> 	= </a:t>
            </a:r>
            <a:r>
              <a:rPr lang="en-US" sz="2400" i="1" dirty="0" err="1">
                <a:cs typeface="Arial" charset="0"/>
              </a:rPr>
              <a:t>Nt</a:t>
            </a:r>
            <a:r>
              <a:rPr lang="en-US" sz="2400" i="1" baseline="-25000" dirty="0" err="1">
                <a:cs typeface="Arial" charset="0"/>
              </a:rPr>
              <a:t>FA</a:t>
            </a:r>
            <a:r>
              <a:rPr lang="en-US" sz="2400" i="1" baseline="-25000" dirty="0">
                <a:cs typeface="Arial" charset="0"/>
              </a:rPr>
              <a:t> </a:t>
            </a:r>
            <a:r>
              <a:rPr lang="en-US" sz="2400" dirty="0">
                <a:cs typeface="Arial" charset="0"/>
              </a:rPr>
              <a:t>= 32(300 </a:t>
            </a:r>
            <a:r>
              <a:rPr lang="en-US" sz="2400" dirty="0" err="1">
                <a:cs typeface="Arial" charset="0"/>
              </a:rPr>
              <a:t>ps</a:t>
            </a:r>
            <a:r>
              <a:rPr lang="en-US" sz="2400" dirty="0">
                <a:cs typeface="Arial" charset="0"/>
              </a:rPr>
              <a:t>) </a:t>
            </a:r>
          </a:p>
          <a:p>
            <a:pPr marL="0" indent="0">
              <a:buNone/>
            </a:pPr>
            <a:r>
              <a:rPr lang="en-US" sz="2400" dirty="0">
                <a:cs typeface="Arial" charset="0"/>
              </a:rPr>
              <a:t>		= </a:t>
            </a:r>
            <a:r>
              <a:rPr lang="en-US" sz="2400" b="1" dirty="0">
                <a:solidFill>
                  <a:schemeClr val="accent1"/>
                </a:solidFill>
                <a:cs typeface="Arial" charset="0"/>
              </a:rPr>
              <a:t>9.6 ns</a:t>
            </a:r>
            <a:endParaRPr lang="en-US" sz="2400" b="1" i="1" baseline="-25000" dirty="0">
              <a:solidFill>
                <a:schemeClr val="accent1"/>
              </a:solidFill>
              <a:cs typeface="Arial" charset="0"/>
            </a:endParaRPr>
          </a:p>
          <a:p>
            <a:pPr marL="0" indent="0">
              <a:buNone/>
            </a:pPr>
            <a:r>
              <a:rPr lang="en-US" sz="2400" i="1" dirty="0">
                <a:cs typeface="Arial" charset="0"/>
              </a:rPr>
              <a:t>	</a:t>
            </a:r>
            <a:r>
              <a:rPr lang="en-US" sz="2400" i="1" dirty="0" err="1">
                <a:cs typeface="Arial" charset="0"/>
              </a:rPr>
              <a:t>t</a:t>
            </a:r>
            <a:r>
              <a:rPr lang="en-US" sz="2400" i="1" baseline="-25000" dirty="0" err="1">
                <a:cs typeface="Arial" charset="0"/>
              </a:rPr>
              <a:t>CLA</a:t>
            </a:r>
            <a:r>
              <a:rPr lang="en-US" sz="2400" dirty="0">
                <a:cs typeface="Arial" charset="0"/>
              </a:rPr>
              <a:t> 	= </a:t>
            </a:r>
            <a:r>
              <a:rPr lang="en-US" sz="2400" i="1" dirty="0" err="1">
                <a:cs typeface="Arial" charset="0"/>
              </a:rPr>
              <a:t>t</a:t>
            </a:r>
            <a:r>
              <a:rPr lang="en-US" sz="2400" i="1" baseline="-25000" dirty="0" err="1">
                <a:cs typeface="Arial" charset="0"/>
              </a:rPr>
              <a:t>pg</a:t>
            </a:r>
            <a:r>
              <a:rPr lang="en-US" sz="2400" i="1" dirty="0">
                <a:cs typeface="Arial" charset="0"/>
              </a:rPr>
              <a:t> + </a:t>
            </a:r>
            <a:r>
              <a:rPr lang="en-US" sz="2400" i="1" dirty="0" err="1">
                <a:cs typeface="Arial" charset="0"/>
              </a:rPr>
              <a:t>t</a:t>
            </a:r>
            <a:r>
              <a:rPr lang="en-US" sz="2400" i="1" baseline="-25000" dirty="0" err="1">
                <a:cs typeface="Arial" charset="0"/>
              </a:rPr>
              <a:t>pg_</a:t>
            </a:r>
            <a:r>
              <a:rPr lang="en-US" sz="2400" baseline="-25000" dirty="0" err="1">
                <a:cs typeface="Arial" charset="0"/>
              </a:rPr>
              <a:t>block</a:t>
            </a:r>
            <a:r>
              <a:rPr lang="en-US" sz="2400" i="1" baseline="-25000" dirty="0">
                <a:cs typeface="Arial" charset="0"/>
              </a:rPr>
              <a:t> </a:t>
            </a:r>
            <a:r>
              <a:rPr lang="en-US" sz="2400" i="1" dirty="0">
                <a:cs typeface="Arial" charset="0"/>
              </a:rPr>
              <a:t>+ </a:t>
            </a:r>
            <a:r>
              <a:rPr lang="en-US" sz="2400" dirty="0">
                <a:cs typeface="Arial" charset="0"/>
              </a:rPr>
              <a:t>(</a:t>
            </a:r>
            <a:r>
              <a:rPr lang="en-US" sz="2400" i="1" dirty="0">
                <a:cs typeface="Arial" charset="0"/>
              </a:rPr>
              <a:t>N/k</a:t>
            </a:r>
            <a:r>
              <a:rPr lang="en-US" sz="2400" dirty="0">
                <a:cs typeface="Arial" charset="0"/>
              </a:rPr>
              <a:t> – 1)</a:t>
            </a:r>
            <a:r>
              <a:rPr lang="en-US" sz="2400" i="1" dirty="0" err="1">
                <a:cs typeface="Arial" charset="0"/>
              </a:rPr>
              <a:t>t</a:t>
            </a:r>
            <a:r>
              <a:rPr lang="en-US" sz="2400" baseline="-25000" dirty="0" err="1">
                <a:cs typeface="Arial" charset="0"/>
              </a:rPr>
              <a:t>AND_OR</a:t>
            </a:r>
            <a:r>
              <a:rPr lang="en-US" sz="2400" i="1" dirty="0">
                <a:cs typeface="Arial" charset="0"/>
              </a:rPr>
              <a:t> + </a:t>
            </a:r>
            <a:r>
              <a:rPr lang="en-US" sz="2400" i="1" dirty="0" err="1">
                <a:cs typeface="Arial" charset="0"/>
              </a:rPr>
              <a:t>kt</a:t>
            </a:r>
            <a:r>
              <a:rPr lang="en-US" sz="2400" i="1" baseline="-25000" dirty="0" err="1">
                <a:cs typeface="Arial" charset="0"/>
              </a:rPr>
              <a:t>FA</a:t>
            </a:r>
            <a:endParaRPr lang="en-US" sz="2400" i="1" baseline="-25000" dirty="0">
              <a:cs typeface="Arial" charset="0"/>
            </a:endParaRPr>
          </a:p>
          <a:p>
            <a:pPr marL="0" indent="0">
              <a:buNone/>
            </a:pPr>
            <a:r>
              <a:rPr lang="en-US" sz="2400" i="1" dirty="0">
                <a:cs typeface="Arial" charset="0"/>
              </a:rPr>
              <a:t>		</a:t>
            </a:r>
            <a:r>
              <a:rPr lang="en-US" sz="2400" dirty="0">
                <a:cs typeface="Arial" charset="0"/>
              </a:rPr>
              <a:t>= [100</a:t>
            </a:r>
            <a:r>
              <a:rPr lang="en-US" sz="2400" i="1" dirty="0">
                <a:cs typeface="Arial" charset="0"/>
              </a:rPr>
              <a:t> + </a:t>
            </a:r>
            <a:r>
              <a:rPr lang="en-US" sz="2400" dirty="0">
                <a:cs typeface="Arial" charset="0"/>
              </a:rPr>
              <a:t>600</a:t>
            </a:r>
            <a:r>
              <a:rPr lang="en-US" sz="2400" i="1" baseline="-25000" dirty="0">
                <a:cs typeface="Arial" charset="0"/>
              </a:rPr>
              <a:t> </a:t>
            </a:r>
            <a:r>
              <a:rPr lang="en-US" sz="2400" i="1" dirty="0">
                <a:cs typeface="Arial" charset="0"/>
              </a:rPr>
              <a:t>+ </a:t>
            </a:r>
            <a:r>
              <a:rPr lang="en-US" sz="2400" dirty="0">
                <a:cs typeface="Arial" charset="0"/>
              </a:rPr>
              <a:t>(7)200</a:t>
            </a:r>
            <a:r>
              <a:rPr lang="en-US" sz="2400" i="1" dirty="0">
                <a:cs typeface="Arial" charset="0"/>
              </a:rPr>
              <a:t> +</a:t>
            </a:r>
            <a:r>
              <a:rPr lang="en-US" sz="2400" dirty="0">
                <a:cs typeface="Arial" charset="0"/>
              </a:rPr>
              <a:t> 4(300)] </a:t>
            </a:r>
            <a:r>
              <a:rPr lang="en-US" sz="2400" dirty="0" err="1">
                <a:cs typeface="Arial" charset="0"/>
              </a:rPr>
              <a:t>ps</a:t>
            </a:r>
            <a:endParaRPr lang="en-US" sz="2400" baseline="-25000" dirty="0">
              <a:cs typeface="Arial" charset="0"/>
            </a:endParaRPr>
          </a:p>
          <a:p>
            <a:pPr marL="0" indent="0">
              <a:buNone/>
            </a:pPr>
            <a:r>
              <a:rPr lang="en-US" sz="2400" i="1" dirty="0">
                <a:cs typeface="Arial" charset="0"/>
              </a:rPr>
              <a:t>		</a:t>
            </a:r>
            <a:r>
              <a:rPr lang="en-US" sz="2400" dirty="0">
                <a:cs typeface="Arial" charset="0"/>
              </a:rPr>
              <a:t>= </a:t>
            </a:r>
            <a:r>
              <a:rPr lang="en-US" sz="2400" b="1" dirty="0">
                <a:solidFill>
                  <a:schemeClr val="accent1"/>
                </a:solidFill>
                <a:cs typeface="Arial" charset="0"/>
              </a:rPr>
              <a:t>3.3 ns</a:t>
            </a:r>
          </a:p>
          <a:p>
            <a:pPr marL="0" indent="0">
              <a:buNone/>
            </a:pPr>
            <a:r>
              <a:rPr lang="en-US" sz="2400" i="1" dirty="0">
                <a:cs typeface="Arial" charset="0"/>
              </a:rPr>
              <a:t>	</a:t>
            </a:r>
            <a:r>
              <a:rPr lang="en-US" sz="2400" i="1" dirty="0" err="1">
                <a:cs typeface="Arial" charset="0"/>
              </a:rPr>
              <a:t>t</a:t>
            </a:r>
            <a:r>
              <a:rPr lang="en-US" sz="2400" i="1" baseline="-25000" dirty="0" err="1">
                <a:cs typeface="Arial" charset="0"/>
              </a:rPr>
              <a:t>PA</a:t>
            </a:r>
            <a:r>
              <a:rPr lang="en-US" sz="2400" dirty="0">
                <a:cs typeface="Arial" charset="0"/>
              </a:rPr>
              <a:t> 	= </a:t>
            </a:r>
            <a:r>
              <a:rPr lang="en-US" sz="2400" i="1" dirty="0" err="1">
                <a:cs typeface="Arial" charset="0"/>
              </a:rPr>
              <a:t>t</a:t>
            </a:r>
            <a:r>
              <a:rPr lang="en-US" sz="2400" i="1" baseline="-25000" dirty="0" err="1">
                <a:cs typeface="Arial" charset="0"/>
              </a:rPr>
              <a:t>pg</a:t>
            </a:r>
            <a:r>
              <a:rPr lang="en-US" sz="2400" i="1" dirty="0">
                <a:cs typeface="Arial" charset="0"/>
              </a:rPr>
              <a:t> + </a:t>
            </a:r>
            <a:r>
              <a:rPr lang="en-US" sz="2400" dirty="0">
                <a:cs typeface="Arial" charset="0"/>
              </a:rPr>
              <a:t>log</a:t>
            </a:r>
            <a:r>
              <a:rPr lang="en-US" sz="2400" i="1" baseline="-25000" dirty="0">
                <a:cs typeface="Arial" charset="0"/>
              </a:rPr>
              <a:t>2</a:t>
            </a:r>
            <a:r>
              <a:rPr lang="en-US" sz="2400" i="1" dirty="0">
                <a:cs typeface="Arial" charset="0"/>
              </a:rPr>
              <a:t>N(</a:t>
            </a:r>
            <a:r>
              <a:rPr lang="en-US" sz="2400" i="1" dirty="0" err="1">
                <a:cs typeface="Arial" charset="0"/>
              </a:rPr>
              <a:t>t</a:t>
            </a:r>
            <a:r>
              <a:rPr lang="en-US" sz="2400" i="1" baseline="-25000" dirty="0" err="1">
                <a:cs typeface="Arial" charset="0"/>
              </a:rPr>
              <a:t>pg_</a:t>
            </a:r>
            <a:r>
              <a:rPr lang="en-US" sz="2400" baseline="-25000" dirty="0" err="1">
                <a:cs typeface="Arial" charset="0"/>
              </a:rPr>
              <a:t>prefix</a:t>
            </a:r>
            <a:r>
              <a:rPr lang="en-US" sz="2400" i="1" baseline="-25000" dirty="0">
                <a:cs typeface="Arial" charset="0"/>
              </a:rPr>
              <a:t> </a:t>
            </a:r>
            <a:r>
              <a:rPr lang="en-US" sz="2400" dirty="0">
                <a:cs typeface="Arial" charset="0"/>
              </a:rPr>
              <a:t>)</a:t>
            </a:r>
            <a:r>
              <a:rPr lang="en-US" sz="2400" i="1" dirty="0">
                <a:cs typeface="Arial" charset="0"/>
              </a:rPr>
              <a:t> + </a:t>
            </a:r>
            <a:r>
              <a:rPr lang="en-US" sz="2400" i="1" dirty="0" err="1">
                <a:cs typeface="Arial" charset="0"/>
              </a:rPr>
              <a:t>t</a:t>
            </a:r>
            <a:r>
              <a:rPr lang="en-US" sz="2400" baseline="-25000" dirty="0" err="1">
                <a:cs typeface="Arial" charset="0"/>
              </a:rPr>
              <a:t>XOR</a:t>
            </a:r>
            <a:endParaRPr lang="en-US" sz="2400" i="1" baseline="-25000" dirty="0">
              <a:cs typeface="Arial" charset="0"/>
            </a:endParaRPr>
          </a:p>
          <a:p>
            <a:pPr marL="0" indent="0">
              <a:buNone/>
            </a:pPr>
            <a:r>
              <a:rPr lang="en-US" sz="2400" i="1" baseline="-25000" dirty="0">
                <a:cs typeface="Arial" charset="0"/>
              </a:rPr>
              <a:t>		</a:t>
            </a:r>
            <a:r>
              <a:rPr lang="en-US" sz="2400" dirty="0">
                <a:cs typeface="Arial" charset="0"/>
              </a:rPr>
              <a:t>= [100</a:t>
            </a:r>
            <a:r>
              <a:rPr lang="en-US" sz="2400" i="1" dirty="0">
                <a:cs typeface="Arial" charset="0"/>
              </a:rPr>
              <a:t> + </a:t>
            </a:r>
            <a:r>
              <a:rPr lang="en-US" sz="2400" dirty="0">
                <a:cs typeface="Arial" charset="0"/>
              </a:rPr>
              <a:t>log</a:t>
            </a:r>
            <a:r>
              <a:rPr lang="en-US" sz="2400" i="1" baseline="-25000" dirty="0">
                <a:cs typeface="Arial" charset="0"/>
              </a:rPr>
              <a:t>2</a:t>
            </a:r>
            <a:r>
              <a:rPr lang="en-US" sz="2400" dirty="0">
                <a:cs typeface="Arial" charset="0"/>
              </a:rPr>
              <a:t>32(200)</a:t>
            </a:r>
            <a:r>
              <a:rPr lang="en-US" sz="2400" i="1" dirty="0">
                <a:cs typeface="Arial" charset="0"/>
              </a:rPr>
              <a:t> </a:t>
            </a:r>
            <a:r>
              <a:rPr lang="en-US" sz="2400" dirty="0">
                <a:cs typeface="Arial" charset="0"/>
              </a:rPr>
              <a:t>+ 100] </a:t>
            </a:r>
            <a:r>
              <a:rPr lang="en-US" sz="2400" dirty="0" err="1">
                <a:cs typeface="Arial" charset="0"/>
              </a:rPr>
              <a:t>ps</a:t>
            </a:r>
            <a:endParaRPr lang="en-US" sz="2400" dirty="0">
              <a:cs typeface="Arial" charset="0"/>
            </a:endParaRPr>
          </a:p>
          <a:p>
            <a:pPr marL="0" indent="0">
              <a:buNone/>
            </a:pPr>
            <a:r>
              <a:rPr lang="en-US" sz="2400" dirty="0">
                <a:cs typeface="Arial" charset="0"/>
              </a:rPr>
              <a:t>		= </a:t>
            </a:r>
            <a:r>
              <a:rPr lang="en-US" sz="2400" b="1" dirty="0">
                <a:solidFill>
                  <a:schemeClr val="accent1"/>
                </a:solidFill>
                <a:cs typeface="Arial" charset="0"/>
              </a:rPr>
              <a:t>1.2 ns</a:t>
            </a:r>
            <a:endParaRPr lang="en-US" sz="2400" b="1" baseline="-25000" dirty="0">
              <a:solidFill>
                <a:schemeClr val="accent1"/>
              </a:solidFill>
              <a:cs typeface="Arial" charset="0"/>
            </a:endParaRPr>
          </a:p>
          <a:p>
            <a:endParaRPr lang="en-US" dirty="0"/>
          </a:p>
        </p:txBody>
      </p:sp>
    </p:spTree>
    <p:extLst>
      <p:ext uri="{BB962C8B-B14F-4D97-AF65-F5344CB8AC3E}">
        <p14:creationId xmlns:p14="http://schemas.microsoft.com/office/powerpoint/2010/main" val="8257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Subtracter</a:t>
            </a:r>
            <a:endParaRPr lang="en-US" dirty="0"/>
          </a:p>
        </p:txBody>
      </p:sp>
      <p:graphicFrame>
        <p:nvGraphicFramePr>
          <p:cNvPr id="4" name="Object 5"/>
          <p:cNvGraphicFramePr>
            <a:graphicFrameLocks noGrp="1" noChangeAspect="1"/>
          </p:cNvGraphicFramePr>
          <p:nvPr>
            <p:ph idx="4294967295"/>
            <p:custDataLst>
              <p:tags r:id="rId2"/>
            </p:custDataLst>
          </p:nvPr>
        </p:nvGraphicFramePr>
        <p:xfrm>
          <a:off x="1295400" y="1295400"/>
          <a:ext cx="6338888" cy="4660900"/>
        </p:xfrm>
        <a:graphic>
          <a:graphicData uri="http://schemas.openxmlformats.org/presentationml/2006/ole">
            <mc:AlternateContent xmlns:mc="http://schemas.openxmlformats.org/markup-compatibility/2006">
              <mc:Choice xmlns:v="urn:schemas-microsoft-com:vml" Requires="v">
                <p:oleObj spid="_x0000_s84994" name="VISIO" r:id="rId4" imgW="1942560" imgH="1428840" progId="Visio.Drawing.6">
                  <p:embed/>
                </p:oleObj>
              </mc:Choice>
              <mc:Fallback>
                <p:oleObj name="VISIO" r:id="rId4" imgW="1942560" imgH="14288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295400"/>
                        <a:ext cx="6338888" cy="4660900"/>
                      </a:xfrm>
                      <a:prstGeom prst="rect">
                        <a:avLst/>
                      </a:prstGeom>
                    </p:spPr>
                  </p:pic>
                </p:oleObj>
              </mc:Fallback>
            </mc:AlternateContent>
          </a:graphicData>
        </a:graphic>
      </p:graphicFrame>
    </p:spTree>
    <p:extLst>
      <p:ext uri="{BB962C8B-B14F-4D97-AF65-F5344CB8AC3E}">
        <p14:creationId xmlns:p14="http://schemas.microsoft.com/office/powerpoint/2010/main" val="3132601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Comparator: Equality</a:t>
            </a:r>
          </a:p>
        </p:txBody>
      </p:sp>
      <p:graphicFrame>
        <p:nvGraphicFramePr>
          <p:cNvPr id="4" name="Object 5"/>
          <p:cNvGraphicFramePr>
            <a:graphicFrameLocks noGrp="1" noChangeAspect="1"/>
          </p:cNvGraphicFramePr>
          <p:nvPr>
            <p:ph idx="4294967295"/>
            <p:custDataLst>
              <p:tags r:id="rId2"/>
            </p:custDataLst>
          </p:nvPr>
        </p:nvGraphicFramePr>
        <p:xfrm>
          <a:off x="838200" y="1393989"/>
          <a:ext cx="7772400" cy="4627563"/>
        </p:xfrm>
        <a:graphic>
          <a:graphicData uri="http://schemas.openxmlformats.org/presentationml/2006/ole">
            <mc:AlternateContent xmlns:mc="http://schemas.openxmlformats.org/markup-compatibility/2006">
              <mc:Choice xmlns:v="urn:schemas-microsoft-com:vml" Requires="v">
                <p:oleObj spid="_x0000_s86018" name="VISIO" r:id="rId4" imgW="2836080" imgH="1689480" progId="Visio.Drawing.6">
                  <p:embed/>
                </p:oleObj>
              </mc:Choice>
              <mc:Fallback>
                <p:oleObj name="VISIO" r:id="rId4" imgW="2836080" imgH="16894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393989"/>
                        <a:ext cx="7772400" cy="4627563"/>
                      </a:xfrm>
                      <a:prstGeom prst="rect">
                        <a:avLst/>
                      </a:prstGeom>
                    </p:spPr>
                  </p:pic>
                </p:oleObj>
              </mc:Fallback>
            </mc:AlternateContent>
          </a:graphicData>
        </a:graphic>
      </p:graphicFrame>
    </p:spTree>
    <p:extLst>
      <p:ext uri="{BB962C8B-B14F-4D97-AF65-F5344CB8AC3E}">
        <p14:creationId xmlns:p14="http://schemas.microsoft.com/office/powerpoint/2010/main" val="4203869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Comparator: Less Than</a:t>
            </a:r>
          </a:p>
        </p:txBody>
      </p:sp>
      <p:graphicFrame>
        <p:nvGraphicFramePr>
          <p:cNvPr id="4" name="Object 4"/>
          <p:cNvGraphicFramePr>
            <a:graphicFrameLocks noGrp="1" noChangeAspect="1"/>
          </p:cNvGraphicFramePr>
          <p:nvPr>
            <p:ph idx="4294967295"/>
            <p:custDataLst>
              <p:tags r:id="rId2"/>
            </p:custDataLst>
          </p:nvPr>
        </p:nvGraphicFramePr>
        <p:xfrm>
          <a:off x="3200400" y="1828800"/>
          <a:ext cx="2401888" cy="3852863"/>
        </p:xfrm>
        <a:graphic>
          <a:graphicData uri="http://schemas.openxmlformats.org/presentationml/2006/ole">
            <mc:AlternateContent xmlns:mc="http://schemas.openxmlformats.org/markup-compatibility/2006">
              <mc:Choice xmlns:v="urn:schemas-microsoft-com:vml" Requires="v">
                <p:oleObj spid="_x0000_s87042" name="VISIO" r:id="rId4" imgW="591120" imgH="990720" progId="Visio.Drawing.6">
                  <p:embed/>
                </p:oleObj>
              </mc:Choice>
              <mc:Fallback>
                <p:oleObj name="VISIO" r:id="rId4" imgW="591120" imgH="9907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828800"/>
                        <a:ext cx="2401888" cy="385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57062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Arithmetic Logic Unit (ALU)</a:t>
            </a:r>
          </a:p>
        </p:txBody>
      </p:sp>
      <p:graphicFrame>
        <p:nvGraphicFramePr>
          <p:cNvPr id="4" name="Object 4"/>
          <p:cNvGraphicFramePr>
            <a:graphicFrameLocks noGrp="1" noChangeAspect="1"/>
          </p:cNvGraphicFramePr>
          <p:nvPr>
            <p:ph sz="half" idx="4294967295"/>
            <p:custDataLst>
              <p:tags r:id="rId2"/>
            </p:custDataLst>
          </p:nvPr>
        </p:nvGraphicFramePr>
        <p:xfrm>
          <a:off x="1676400" y="1828800"/>
          <a:ext cx="2968625" cy="3132137"/>
        </p:xfrm>
        <a:graphic>
          <a:graphicData uri="http://schemas.openxmlformats.org/presentationml/2006/ole">
            <mc:AlternateContent xmlns:mc="http://schemas.openxmlformats.org/markup-compatibility/2006">
              <mc:Choice xmlns:v="urn:schemas-microsoft-com:vml" Requires="v">
                <p:oleObj spid="_x0000_s88066" name="VISIO" r:id="rId5" imgW="640440" imgH="707040" progId="Visio.Drawing.6">
                  <p:embed/>
                </p:oleObj>
              </mc:Choice>
              <mc:Fallback>
                <p:oleObj name="VISIO" r:id="rId5" imgW="640440" imgH="70704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1828800"/>
                        <a:ext cx="2968625" cy="313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Group 37"/>
          <p:cNvGraphicFramePr>
            <a:graphicFrameLocks noGrp="1"/>
          </p:cNvGraphicFramePr>
          <p:nvPr>
            <p:ph sz="half" idx="4294967295"/>
            <p:custDataLst>
              <p:tags r:id="rId3"/>
            </p:custDataLst>
          </p:nvPr>
        </p:nvGraphicFramePr>
        <p:xfrm>
          <a:off x="5076092" y="1514475"/>
          <a:ext cx="2743200" cy="4286250"/>
        </p:xfrm>
        <a:graphic>
          <a:graphicData uri="http://schemas.openxmlformats.org/drawingml/2006/table">
            <a:tbl>
              <a:tblPr/>
              <a:tblGrid>
                <a:gridCol w="10668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tblGrid>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a:t>
                      </a:r>
                      <a:r>
                        <a:rPr kumimoji="0" lang="en-US" sz="2400" b="1" i="0" u="none" strike="noStrike" cap="none" normalizeH="0" baseline="-25000" dirty="0">
                          <a:ln>
                            <a:noFill/>
                          </a:ln>
                          <a:solidFill>
                            <a:schemeClr val="bg1"/>
                          </a:solidFill>
                          <a:effectLst/>
                          <a:latin typeface="Times New Roman" pitchFamily="18" charset="0"/>
                          <a:cs typeface="Arial"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xmlns="" val="10000"/>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&amp;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not used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&amp;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SLT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568291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p:txBody>
          <a:bodyPr>
            <a:normAutofit fontScale="85000" lnSpcReduction="10000"/>
          </a:bodyPr>
          <a:lstStyle/>
          <a:p>
            <a:r>
              <a:rPr lang="en-US" dirty="0"/>
              <a:t>Digital building blocks:</a:t>
            </a:r>
          </a:p>
          <a:p>
            <a:pPr lvl="1"/>
            <a:r>
              <a:rPr lang="en-US" dirty="0"/>
              <a:t>Gates, multiplexers, decoders, registers, arithmetic circuits, counters, memory arrays, logic arrays</a:t>
            </a:r>
          </a:p>
          <a:p>
            <a:r>
              <a:rPr lang="en-US" dirty="0"/>
              <a:t>Building blocks demonstrate hierarchy, modularity, and regularity:</a:t>
            </a:r>
          </a:p>
          <a:p>
            <a:pPr lvl="1"/>
            <a:r>
              <a:rPr lang="en-US" dirty="0"/>
              <a:t>Hierarchy of simpler components</a:t>
            </a:r>
          </a:p>
          <a:p>
            <a:pPr lvl="1"/>
            <a:r>
              <a:rPr lang="en-US" dirty="0"/>
              <a:t>Well-defined interfaces and functions</a:t>
            </a:r>
          </a:p>
          <a:p>
            <a:pPr lvl="1"/>
            <a:r>
              <a:rPr lang="en-US" dirty="0"/>
              <a:t>Regular structure easily extends to different sizes</a:t>
            </a:r>
          </a:p>
          <a:p>
            <a:r>
              <a:rPr lang="en-US" dirty="0"/>
              <a:t>Will use these building blocks in Chapter 7 to build microprocessor</a:t>
            </a:r>
          </a:p>
          <a:p>
            <a:endParaRPr lang="en-US" dirty="0"/>
          </a:p>
        </p:txBody>
      </p:sp>
    </p:spTree>
    <p:extLst>
      <p:ext uri="{BB962C8B-B14F-4D97-AF65-F5344CB8AC3E}">
        <p14:creationId xmlns:p14="http://schemas.microsoft.com/office/powerpoint/2010/main" val="149984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ALU Design</a:t>
            </a:r>
          </a:p>
        </p:txBody>
      </p:sp>
      <p:graphicFrame>
        <p:nvGraphicFramePr>
          <p:cNvPr id="4" name="Object 4"/>
          <p:cNvGraphicFramePr>
            <a:graphicFrameLocks noGrp="1" noChangeAspect="1"/>
          </p:cNvGraphicFramePr>
          <p:nvPr>
            <p:ph sz="half" idx="4294967295"/>
            <p:custDataLst>
              <p:tags r:id="rId2"/>
            </p:custDataLst>
          </p:nvPr>
        </p:nvGraphicFramePr>
        <p:xfrm>
          <a:off x="761999" y="1055076"/>
          <a:ext cx="5096883" cy="5345723"/>
        </p:xfrm>
        <a:graphic>
          <a:graphicData uri="http://schemas.openxmlformats.org/presentationml/2006/ole">
            <mc:AlternateContent xmlns:mc="http://schemas.openxmlformats.org/markup-compatibility/2006">
              <mc:Choice xmlns:v="urn:schemas-microsoft-com:vml" Requires="v">
                <p:oleObj spid="_x0000_s89090" name="VISIO" r:id="rId5" imgW="2663640" imgH="2794320" progId="Visio.Drawing.6">
                  <p:embed/>
                </p:oleObj>
              </mc:Choice>
              <mc:Fallback>
                <p:oleObj name="VISIO" r:id="rId5" imgW="2663640" imgH="279432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999" y="1055076"/>
                        <a:ext cx="5096883" cy="5345723"/>
                      </a:xfrm>
                      <a:prstGeom prst="rect">
                        <a:avLst/>
                      </a:prstGeom>
                      <a:noFill/>
                      <a:ln>
                        <a:noFill/>
                      </a:ln>
                      <a:effectLst/>
                    </p:spPr>
                  </p:pic>
                </p:oleObj>
              </mc:Fallback>
            </mc:AlternateContent>
          </a:graphicData>
        </a:graphic>
      </p:graphicFrame>
      <p:graphicFrame>
        <p:nvGraphicFramePr>
          <p:cNvPr id="5" name="Group 37"/>
          <p:cNvGraphicFramePr>
            <a:graphicFrameLocks noGrp="1"/>
          </p:cNvGraphicFramePr>
          <p:nvPr>
            <p:ph sz="half" idx="4294967295"/>
            <p:custDataLst>
              <p:tags r:id="rId3"/>
            </p:custDataLst>
          </p:nvPr>
        </p:nvGraphicFramePr>
        <p:xfrm>
          <a:off x="5105400" y="1524000"/>
          <a:ext cx="3048000" cy="4495803"/>
        </p:xfrm>
        <a:graphic>
          <a:graphicData uri="http://schemas.openxmlformats.org/drawingml/2006/table">
            <a:tbl>
              <a:tblPr/>
              <a:tblGrid>
                <a:gridCol w="1184910">
                  <a:extLst>
                    <a:ext uri="{9D8B030D-6E8A-4147-A177-3AD203B41FA5}">
                      <a16:colId xmlns:a16="http://schemas.microsoft.com/office/drawing/2014/main" xmlns="" val="20000"/>
                    </a:ext>
                  </a:extLst>
                </a:gridCol>
                <a:gridCol w="1863090">
                  <a:extLst>
                    <a:ext uri="{9D8B030D-6E8A-4147-A177-3AD203B41FA5}">
                      <a16:colId xmlns:a16="http://schemas.microsoft.com/office/drawing/2014/main" xmlns="" val="20001"/>
                    </a:ext>
                  </a:extLst>
                </a:gridCol>
              </a:tblGrid>
              <a:tr h="4999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a:t>
                      </a:r>
                      <a:r>
                        <a:rPr kumimoji="0" lang="en-US" sz="2400" b="1" i="0" u="none" strike="noStrike" cap="none" normalizeH="0" baseline="-25000" dirty="0">
                          <a:ln>
                            <a:noFill/>
                          </a:ln>
                          <a:solidFill>
                            <a:schemeClr val="bg1"/>
                          </a:solidFill>
                          <a:effectLst/>
                          <a:latin typeface="Times New Roman" pitchFamily="18" charset="0"/>
                          <a:cs typeface="Arial"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xmlns="" val="10000"/>
                  </a:ext>
                </a:extLst>
              </a:tr>
              <a:tr h="4986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&amp;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999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999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986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not used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999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A &amp;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999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4986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 - 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49999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SLT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144936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Set Less Than (SLT) Example</a:t>
            </a:r>
          </a:p>
        </p:txBody>
      </p:sp>
      <p:sp>
        <p:nvSpPr>
          <p:cNvPr id="3" name="Content Placeholder 2"/>
          <p:cNvSpPr>
            <a:spLocks noGrp="1"/>
          </p:cNvSpPr>
          <p:nvPr>
            <p:ph idx="1"/>
          </p:nvPr>
        </p:nvSpPr>
        <p:spPr>
          <a:xfrm>
            <a:off x="4495800" y="1600200"/>
            <a:ext cx="4191000" cy="4525963"/>
          </a:xfrm>
        </p:spPr>
        <p:txBody>
          <a:bodyPr>
            <a:normAutofit fontScale="92500" lnSpcReduction="20000"/>
          </a:bodyPr>
          <a:lstStyle/>
          <a:p>
            <a:pPr>
              <a:buFontTx/>
              <a:buChar char="•"/>
            </a:pPr>
            <a:r>
              <a:rPr lang="en-US" sz="2600" dirty="0">
                <a:cs typeface="Arial" charset="0"/>
              </a:rPr>
              <a:t>Configure 32-bit ALU for SLT operation: </a:t>
            </a:r>
            <a:r>
              <a:rPr lang="en-US" sz="2600" i="1" dirty="0">
                <a:cs typeface="Arial" charset="0"/>
              </a:rPr>
              <a:t>A</a:t>
            </a:r>
            <a:r>
              <a:rPr lang="en-US" sz="2600" dirty="0">
                <a:cs typeface="Arial" charset="0"/>
              </a:rPr>
              <a:t> = 25 and</a:t>
            </a:r>
            <a:r>
              <a:rPr lang="en-US" sz="2600" i="1" dirty="0">
                <a:cs typeface="Arial" charset="0"/>
              </a:rPr>
              <a:t> B</a:t>
            </a:r>
            <a:r>
              <a:rPr lang="en-US" sz="2600" dirty="0">
                <a:cs typeface="Arial" charset="0"/>
              </a:rPr>
              <a:t> = 32</a:t>
            </a:r>
          </a:p>
          <a:p>
            <a:pPr lvl="1">
              <a:buFontTx/>
              <a:buChar char="–"/>
            </a:pPr>
            <a:r>
              <a:rPr lang="en-US" sz="2200" b="1" i="1" dirty="0">
                <a:solidFill>
                  <a:schemeClr val="accent1"/>
                </a:solidFill>
                <a:cs typeface="Arial" charset="0"/>
              </a:rPr>
              <a:t>A</a:t>
            </a:r>
            <a:r>
              <a:rPr lang="en-US" sz="2200" b="1" dirty="0">
                <a:solidFill>
                  <a:schemeClr val="accent1"/>
                </a:solidFill>
                <a:cs typeface="Arial" charset="0"/>
              </a:rPr>
              <a:t> &lt; </a:t>
            </a:r>
            <a:r>
              <a:rPr lang="en-US" sz="2200" b="1" i="1" dirty="0">
                <a:solidFill>
                  <a:schemeClr val="accent1"/>
                </a:solidFill>
                <a:cs typeface="Arial" charset="0"/>
              </a:rPr>
              <a:t>B</a:t>
            </a:r>
            <a:r>
              <a:rPr lang="en-US" sz="2200" dirty="0">
                <a:solidFill>
                  <a:schemeClr val="accent1"/>
                </a:solidFill>
                <a:cs typeface="Arial" charset="0"/>
              </a:rPr>
              <a:t>, so </a:t>
            </a:r>
            <a:r>
              <a:rPr lang="en-US" sz="2200" i="1" dirty="0">
                <a:solidFill>
                  <a:schemeClr val="accent1"/>
                </a:solidFill>
                <a:cs typeface="Arial" charset="0"/>
              </a:rPr>
              <a:t>Y</a:t>
            </a:r>
            <a:r>
              <a:rPr lang="en-US" sz="2200" dirty="0">
                <a:solidFill>
                  <a:schemeClr val="accent1"/>
                </a:solidFill>
                <a:cs typeface="Arial" charset="0"/>
              </a:rPr>
              <a:t> should be 32-bit representation of 1 (0x00000001)</a:t>
            </a:r>
          </a:p>
          <a:p>
            <a:pPr lvl="1">
              <a:buFontTx/>
              <a:buChar char="–"/>
            </a:pPr>
            <a:r>
              <a:rPr lang="en-US" sz="2200" b="1" i="1" dirty="0">
                <a:solidFill>
                  <a:schemeClr val="accent1"/>
                </a:solidFill>
                <a:cs typeface="Arial" charset="0"/>
              </a:rPr>
              <a:t>F</a:t>
            </a:r>
            <a:r>
              <a:rPr lang="en-US" sz="2200" b="1" baseline="-25000" dirty="0">
                <a:solidFill>
                  <a:schemeClr val="accent1"/>
                </a:solidFill>
                <a:cs typeface="Arial" charset="0"/>
              </a:rPr>
              <a:t>2:0</a:t>
            </a:r>
            <a:r>
              <a:rPr lang="en-US" sz="2200" b="1" dirty="0">
                <a:solidFill>
                  <a:schemeClr val="accent1"/>
                </a:solidFill>
                <a:cs typeface="Arial" charset="0"/>
              </a:rPr>
              <a:t> = 111</a:t>
            </a:r>
          </a:p>
          <a:p>
            <a:pPr marL="1200150" lvl="2" indent="-285750">
              <a:buFontTx/>
              <a:buChar char="–"/>
            </a:pPr>
            <a:r>
              <a:rPr lang="en-US" sz="2200" b="1" i="1" dirty="0">
                <a:solidFill>
                  <a:schemeClr val="accent1"/>
                </a:solidFill>
                <a:cs typeface="Arial" charset="0"/>
              </a:rPr>
              <a:t>F</a:t>
            </a:r>
            <a:r>
              <a:rPr lang="en-US" sz="2200" b="1" baseline="-25000" dirty="0">
                <a:solidFill>
                  <a:schemeClr val="accent1"/>
                </a:solidFill>
                <a:cs typeface="Arial" charset="0"/>
              </a:rPr>
              <a:t>2</a:t>
            </a:r>
            <a:r>
              <a:rPr lang="en-US" sz="2200" b="1" dirty="0">
                <a:solidFill>
                  <a:schemeClr val="accent1"/>
                </a:solidFill>
                <a:cs typeface="Arial" charset="0"/>
              </a:rPr>
              <a:t> = 1 </a:t>
            </a:r>
            <a:r>
              <a:rPr lang="en-US" sz="2200" dirty="0">
                <a:solidFill>
                  <a:schemeClr val="accent1"/>
                </a:solidFill>
                <a:cs typeface="Arial" charset="0"/>
              </a:rPr>
              <a:t>(adder acts as </a:t>
            </a:r>
            <a:r>
              <a:rPr lang="en-US" sz="2200" dirty="0" err="1">
                <a:solidFill>
                  <a:schemeClr val="accent1"/>
                </a:solidFill>
                <a:cs typeface="Arial" charset="0"/>
              </a:rPr>
              <a:t>subtracter</a:t>
            </a:r>
            <a:r>
              <a:rPr lang="en-US" sz="2200" dirty="0">
                <a:solidFill>
                  <a:schemeClr val="accent1"/>
                </a:solidFill>
                <a:cs typeface="Arial" charset="0"/>
              </a:rPr>
              <a:t>), so 25 - 32 = -7</a:t>
            </a:r>
          </a:p>
          <a:p>
            <a:pPr marL="1200150" lvl="2" indent="-285750">
              <a:buFontTx/>
              <a:buChar char="–"/>
            </a:pPr>
            <a:r>
              <a:rPr lang="en-US" sz="2200" dirty="0">
                <a:solidFill>
                  <a:schemeClr val="accent1"/>
                </a:solidFill>
                <a:cs typeface="Arial" charset="0"/>
              </a:rPr>
              <a:t>-7 has 1 in the most significant bit (</a:t>
            </a:r>
            <a:r>
              <a:rPr lang="en-US" sz="2200" i="1" dirty="0">
                <a:solidFill>
                  <a:schemeClr val="accent1"/>
                </a:solidFill>
                <a:cs typeface="Arial" charset="0"/>
              </a:rPr>
              <a:t>S</a:t>
            </a:r>
            <a:r>
              <a:rPr lang="en-US" sz="2200" baseline="-25000" dirty="0">
                <a:solidFill>
                  <a:schemeClr val="accent1"/>
                </a:solidFill>
                <a:cs typeface="Arial" charset="0"/>
              </a:rPr>
              <a:t>31</a:t>
            </a:r>
            <a:r>
              <a:rPr lang="en-US" sz="2200" dirty="0">
                <a:solidFill>
                  <a:schemeClr val="accent1"/>
                </a:solidFill>
                <a:cs typeface="Arial" charset="0"/>
              </a:rPr>
              <a:t> = 1)</a:t>
            </a:r>
          </a:p>
          <a:p>
            <a:pPr marL="1200150" lvl="2" indent="-285750">
              <a:buFontTx/>
              <a:buChar char="–"/>
            </a:pPr>
            <a:r>
              <a:rPr lang="en-US" sz="2200" b="1" i="1" dirty="0">
                <a:solidFill>
                  <a:schemeClr val="accent1"/>
                </a:solidFill>
                <a:cs typeface="Arial" charset="0"/>
              </a:rPr>
              <a:t>F</a:t>
            </a:r>
            <a:r>
              <a:rPr lang="en-US" sz="2200" b="1" baseline="-25000" dirty="0">
                <a:solidFill>
                  <a:schemeClr val="accent1"/>
                </a:solidFill>
                <a:cs typeface="Arial" charset="0"/>
              </a:rPr>
              <a:t>1:0</a:t>
            </a:r>
            <a:r>
              <a:rPr lang="en-US" sz="2200" b="1" dirty="0">
                <a:solidFill>
                  <a:schemeClr val="accent1"/>
                </a:solidFill>
                <a:cs typeface="Arial" charset="0"/>
              </a:rPr>
              <a:t> = 11 </a:t>
            </a:r>
            <a:r>
              <a:rPr lang="en-US" sz="2200" dirty="0">
                <a:solidFill>
                  <a:schemeClr val="accent1"/>
                </a:solidFill>
                <a:cs typeface="Arial" charset="0"/>
              </a:rPr>
              <a:t>multiplexer selects </a:t>
            </a:r>
            <a:r>
              <a:rPr lang="en-US" sz="2200" i="1" dirty="0">
                <a:solidFill>
                  <a:schemeClr val="accent1"/>
                </a:solidFill>
                <a:cs typeface="Arial" charset="0"/>
              </a:rPr>
              <a:t>Y</a:t>
            </a:r>
            <a:r>
              <a:rPr lang="en-US" sz="2200" dirty="0">
                <a:solidFill>
                  <a:schemeClr val="accent1"/>
                </a:solidFill>
                <a:cs typeface="Arial" charset="0"/>
              </a:rPr>
              <a:t> = </a:t>
            </a:r>
            <a:r>
              <a:rPr lang="en-US" sz="2200" i="1" dirty="0">
                <a:solidFill>
                  <a:schemeClr val="accent1"/>
                </a:solidFill>
                <a:cs typeface="Arial" charset="0"/>
              </a:rPr>
              <a:t>S</a:t>
            </a:r>
            <a:r>
              <a:rPr lang="en-US" sz="2200" baseline="-25000" dirty="0">
                <a:solidFill>
                  <a:schemeClr val="accent1"/>
                </a:solidFill>
                <a:cs typeface="Arial" charset="0"/>
              </a:rPr>
              <a:t>31</a:t>
            </a:r>
            <a:r>
              <a:rPr lang="en-US" sz="2200" dirty="0">
                <a:solidFill>
                  <a:schemeClr val="accent1"/>
                </a:solidFill>
                <a:cs typeface="Arial" charset="0"/>
              </a:rPr>
              <a:t> (zero extended) = 0x00000001</a:t>
            </a:r>
            <a:endParaRPr lang="en-US" sz="2600" dirty="0">
              <a:solidFill>
                <a:schemeClr val="accent1"/>
              </a:solidFill>
              <a:cs typeface="Arial" charset="0"/>
            </a:endParaRPr>
          </a:p>
          <a:p>
            <a:endParaRPr lang="en-US" dirty="0"/>
          </a:p>
        </p:txBody>
      </p:sp>
      <p:graphicFrame>
        <p:nvGraphicFramePr>
          <p:cNvPr id="4" name="Object 4"/>
          <p:cNvGraphicFramePr>
            <a:graphicFrameLocks noChangeAspect="1"/>
          </p:cNvGraphicFramePr>
          <p:nvPr>
            <p:custDataLst>
              <p:tags r:id="rId2"/>
            </p:custDataLst>
          </p:nvPr>
        </p:nvGraphicFramePr>
        <p:xfrm>
          <a:off x="228600" y="1386681"/>
          <a:ext cx="4719638" cy="4953000"/>
        </p:xfrm>
        <a:graphic>
          <a:graphicData uri="http://schemas.openxmlformats.org/presentationml/2006/ole">
            <mc:AlternateContent xmlns:mc="http://schemas.openxmlformats.org/markup-compatibility/2006">
              <mc:Choice xmlns:v="urn:schemas-microsoft-com:vml" Requires="v">
                <p:oleObj spid="_x0000_s90114" name="VISIO" r:id="rId4" imgW="2663640" imgH="2794320" progId="Visio.Drawing.6">
                  <p:embed/>
                </p:oleObj>
              </mc:Choice>
              <mc:Fallback>
                <p:oleObj name="VISIO" r:id="rId4" imgW="2663640" imgH="27943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386681"/>
                        <a:ext cx="4719638"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9731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Shifters</a:t>
            </a:r>
          </a:p>
        </p:txBody>
      </p:sp>
      <p:sp>
        <p:nvSpPr>
          <p:cNvPr id="4" name="Rounded Rectangle 3"/>
          <p:cNvSpPr/>
          <p:nvPr/>
        </p:nvSpPr>
        <p:spPr>
          <a:xfrm>
            <a:off x="15240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5" name="Rounded Rectangle 4"/>
          <p:cNvSpPr/>
          <p:nvPr/>
        </p:nvSpPr>
        <p:spPr>
          <a:xfrm>
            <a:off x="21336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6" name="Rounded Rectangle 5"/>
          <p:cNvSpPr/>
          <p:nvPr/>
        </p:nvSpPr>
        <p:spPr>
          <a:xfrm>
            <a:off x="27432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 name="Rounded Rectangle 6"/>
          <p:cNvSpPr/>
          <p:nvPr/>
        </p:nvSpPr>
        <p:spPr>
          <a:xfrm>
            <a:off x="33528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 name="Rounded Rectangle 7"/>
          <p:cNvSpPr/>
          <p:nvPr/>
        </p:nvSpPr>
        <p:spPr>
          <a:xfrm>
            <a:off x="39624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 name="Rounded Rectangle 8"/>
          <p:cNvSpPr/>
          <p:nvPr/>
        </p:nvSpPr>
        <p:spPr>
          <a:xfrm>
            <a:off x="45720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 name="Rounded Rectangle 9"/>
          <p:cNvSpPr/>
          <p:nvPr/>
        </p:nvSpPr>
        <p:spPr>
          <a:xfrm>
            <a:off x="51816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 name="Rounded Rectangle 10"/>
          <p:cNvSpPr/>
          <p:nvPr/>
        </p:nvSpPr>
        <p:spPr>
          <a:xfrm>
            <a:off x="57912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2" name="Rounded Rectangle 11"/>
          <p:cNvSpPr/>
          <p:nvPr/>
        </p:nvSpPr>
        <p:spPr>
          <a:xfrm>
            <a:off x="21336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3" name="Rounded Rectangle 12"/>
          <p:cNvSpPr/>
          <p:nvPr/>
        </p:nvSpPr>
        <p:spPr>
          <a:xfrm>
            <a:off x="27432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4" name="Rounded Rectangle 13"/>
          <p:cNvSpPr/>
          <p:nvPr/>
        </p:nvSpPr>
        <p:spPr>
          <a:xfrm>
            <a:off x="33528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5" name="Rounded Rectangle 14"/>
          <p:cNvSpPr/>
          <p:nvPr/>
        </p:nvSpPr>
        <p:spPr>
          <a:xfrm>
            <a:off x="39624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6" name="Rounded Rectangle 15"/>
          <p:cNvSpPr/>
          <p:nvPr/>
        </p:nvSpPr>
        <p:spPr>
          <a:xfrm>
            <a:off x="45720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7" name="Rounded Rectangle 16"/>
          <p:cNvSpPr/>
          <p:nvPr/>
        </p:nvSpPr>
        <p:spPr>
          <a:xfrm>
            <a:off x="51816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8" name="Rounded Rectangle 17"/>
          <p:cNvSpPr/>
          <p:nvPr/>
        </p:nvSpPr>
        <p:spPr>
          <a:xfrm>
            <a:off x="57912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9" name="Rounded Rectangle 18"/>
          <p:cNvSpPr/>
          <p:nvPr/>
        </p:nvSpPr>
        <p:spPr>
          <a:xfrm>
            <a:off x="64008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cxnSp>
        <p:nvCxnSpPr>
          <p:cNvPr id="21" name="Straight Arrow Connector 20"/>
          <p:cNvCxnSpPr/>
          <p:nvPr/>
        </p:nvCxnSpPr>
        <p:spPr>
          <a:xfrm>
            <a:off x="1524000" y="2667000"/>
            <a:ext cx="609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28600" y="2725910"/>
            <a:ext cx="1800493" cy="369332"/>
          </a:xfrm>
          <a:prstGeom prst="rect">
            <a:avLst/>
          </a:prstGeom>
          <a:noFill/>
        </p:spPr>
        <p:txBody>
          <a:bodyPr wrap="none" rtlCol="0">
            <a:spAutoFit/>
          </a:bodyPr>
          <a:lstStyle/>
          <a:p>
            <a:r>
              <a:rPr lang="en-US" dirty="0"/>
              <a:t>Shift to the right</a:t>
            </a:r>
          </a:p>
        </p:txBody>
      </p:sp>
      <p:cxnSp>
        <p:nvCxnSpPr>
          <p:cNvPr id="25" name="Straight Connector 24"/>
          <p:cNvCxnSpPr/>
          <p:nvPr/>
        </p:nvCxnSpPr>
        <p:spPr>
          <a:xfrm>
            <a:off x="1524000" y="1524000"/>
            <a:ext cx="0" cy="31242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6416565" y="1533142"/>
            <a:ext cx="0" cy="3124200"/>
          </a:xfrm>
          <a:prstGeom prst="line">
            <a:avLst/>
          </a:prstGeom>
        </p:spPr>
        <p:style>
          <a:lnRef idx="1">
            <a:schemeClr val="dk1"/>
          </a:lnRef>
          <a:fillRef idx="0">
            <a:schemeClr val="dk1"/>
          </a:fillRef>
          <a:effectRef idx="0">
            <a:schemeClr val="dk1"/>
          </a:effectRef>
          <a:fontRef idx="minor">
            <a:schemeClr val="tx1"/>
          </a:fontRef>
        </p:style>
      </p:cxnSp>
      <p:sp>
        <p:nvSpPr>
          <p:cNvPr id="27" name="Rounded Rectangle 26"/>
          <p:cNvSpPr/>
          <p:nvPr/>
        </p:nvSpPr>
        <p:spPr>
          <a:xfrm>
            <a:off x="21336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28" name="Rounded Rectangle 27"/>
          <p:cNvSpPr/>
          <p:nvPr/>
        </p:nvSpPr>
        <p:spPr>
          <a:xfrm>
            <a:off x="27432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29" name="Rounded Rectangle 28"/>
          <p:cNvSpPr/>
          <p:nvPr/>
        </p:nvSpPr>
        <p:spPr>
          <a:xfrm>
            <a:off x="33528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30" name="Rounded Rectangle 29"/>
          <p:cNvSpPr/>
          <p:nvPr/>
        </p:nvSpPr>
        <p:spPr>
          <a:xfrm>
            <a:off x="39624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31" name="Rounded Rectangle 30"/>
          <p:cNvSpPr/>
          <p:nvPr/>
        </p:nvSpPr>
        <p:spPr>
          <a:xfrm>
            <a:off x="45720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32" name="Rounded Rectangle 31"/>
          <p:cNvSpPr/>
          <p:nvPr/>
        </p:nvSpPr>
        <p:spPr>
          <a:xfrm>
            <a:off x="51816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33" name="Rounded Rectangle 32"/>
          <p:cNvSpPr/>
          <p:nvPr/>
        </p:nvSpPr>
        <p:spPr>
          <a:xfrm>
            <a:off x="57912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34" name="Rounded Rectangle 33"/>
          <p:cNvSpPr/>
          <p:nvPr/>
        </p:nvSpPr>
        <p:spPr>
          <a:xfrm>
            <a:off x="1516118" y="3934810"/>
            <a:ext cx="609600" cy="533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cxnSp>
        <p:nvCxnSpPr>
          <p:cNvPr id="36" name="Straight Connector 35"/>
          <p:cNvCxnSpPr/>
          <p:nvPr/>
        </p:nvCxnSpPr>
        <p:spPr>
          <a:xfrm flipH="1">
            <a:off x="6324600" y="2725910"/>
            <a:ext cx="685800" cy="70309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6354818" y="2725910"/>
            <a:ext cx="683889" cy="70309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33107" y="4657342"/>
            <a:ext cx="4480714" cy="369332"/>
          </a:xfrm>
          <a:prstGeom prst="rect">
            <a:avLst/>
          </a:prstGeom>
          <a:noFill/>
        </p:spPr>
        <p:txBody>
          <a:bodyPr wrap="none" rtlCol="0">
            <a:spAutoFit/>
          </a:bodyPr>
          <a:lstStyle/>
          <a:p>
            <a:r>
              <a:rPr lang="en-US" dirty="0"/>
              <a:t>Pad zero to the empty space (logical shift)</a:t>
            </a:r>
          </a:p>
        </p:txBody>
      </p:sp>
      <p:sp>
        <p:nvSpPr>
          <p:cNvPr id="41" name="TextBox 40"/>
          <p:cNvSpPr txBox="1"/>
          <p:nvPr/>
        </p:nvSpPr>
        <p:spPr>
          <a:xfrm>
            <a:off x="333106" y="5059918"/>
            <a:ext cx="5801588" cy="369332"/>
          </a:xfrm>
          <a:prstGeom prst="rect">
            <a:avLst/>
          </a:prstGeom>
          <a:noFill/>
        </p:spPr>
        <p:txBody>
          <a:bodyPr wrap="none" rtlCol="0">
            <a:spAutoFit/>
          </a:bodyPr>
          <a:lstStyle/>
          <a:p>
            <a:r>
              <a:rPr lang="en-US" dirty="0"/>
              <a:t>Extend the sign bit to the empty space (arithmetic shift)</a:t>
            </a:r>
          </a:p>
        </p:txBody>
      </p:sp>
    </p:spTree>
    <p:extLst>
      <p:ext uri="{BB962C8B-B14F-4D97-AF65-F5344CB8AC3E}">
        <p14:creationId xmlns:p14="http://schemas.microsoft.com/office/powerpoint/2010/main" val="96117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Shifters</a:t>
            </a:r>
          </a:p>
        </p:txBody>
      </p:sp>
      <p:sp>
        <p:nvSpPr>
          <p:cNvPr id="4" name="Rounded Rectangle 3"/>
          <p:cNvSpPr/>
          <p:nvPr/>
        </p:nvSpPr>
        <p:spPr>
          <a:xfrm>
            <a:off x="15240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5" name="Rounded Rectangle 4"/>
          <p:cNvSpPr/>
          <p:nvPr/>
        </p:nvSpPr>
        <p:spPr>
          <a:xfrm>
            <a:off x="21336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6" name="Rounded Rectangle 5"/>
          <p:cNvSpPr/>
          <p:nvPr/>
        </p:nvSpPr>
        <p:spPr>
          <a:xfrm>
            <a:off x="27432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 name="Rounded Rectangle 6"/>
          <p:cNvSpPr/>
          <p:nvPr/>
        </p:nvSpPr>
        <p:spPr>
          <a:xfrm>
            <a:off x="33528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 name="Rounded Rectangle 7"/>
          <p:cNvSpPr/>
          <p:nvPr/>
        </p:nvSpPr>
        <p:spPr>
          <a:xfrm>
            <a:off x="39624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 name="Rounded Rectangle 8"/>
          <p:cNvSpPr/>
          <p:nvPr/>
        </p:nvSpPr>
        <p:spPr>
          <a:xfrm>
            <a:off x="45720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 name="Rounded Rectangle 9"/>
          <p:cNvSpPr/>
          <p:nvPr/>
        </p:nvSpPr>
        <p:spPr>
          <a:xfrm>
            <a:off x="51816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 name="Rounded Rectangle 10"/>
          <p:cNvSpPr/>
          <p:nvPr/>
        </p:nvSpPr>
        <p:spPr>
          <a:xfrm>
            <a:off x="57912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2" name="Rounded Rectangle 11"/>
          <p:cNvSpPr/>
          <p:nvPr/>
        </p:nvSpPr>
        <p:spPr>
          <a:xfrm>
            <a:off x="5189483" y="2874578"/>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3" name="Rounded Rectangle 12"/>
          <p:cNvSpPr/>
          <p:nvPr/>
        </p:nvSpPr>
        <p:spPr>
          <a:xfrm>
            <a:off x="1524000" y="2874578"/>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4" name="Rounded Rectangle 13"/>
          <p:cNvSpPr/>
          <p:nvPr/>
        </p:nvSpPr>
        <p:spPr>
          <a:xfrm>
            <a:off x="2133600" y="2874578"/>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5" name="Rounded Rectangle 14"/>
          <p:cNvSpPr/>
          <p:nvPr/>
        </p:nvSpPr>
        <p:spPr>
          <a:xfrm>
            <a:off x="2743200" y="2874578"/>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6" name="Rounded Rectangle 15"/>
          <p:cNvSpPr/>
          <p:nvPr/>
        </p:nvSpPr>
        <p:spPr>
          <a:xfrm>
            <a:off x="3352800" y="2874578"/>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7" name="Rounded Rectangle 16"/>
          <p:cNvSpPr/>
          <p:nvPr/>
        </p:nvSpPr>
        <p:spPr>
          <a:xfrm>
            <a:off x="3962400" y="2874578"/>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8" name="Rounded Rectangle 17"/>
          <p:cNvSpPr/>
          <p:nvPr/>
        </p:nvSpPr>
        <p:spPr>
          <a:xfrm>
            <a:off x="4572000" y="2874578"/>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9" name="Rounded Rectangle 18"/>
          <p:cNvSpPr/>
          <p:nvPr/>
        </p:nvSpPr>
        <p:spPr>
          <a:xfrm>
            <a:off x="896306" y="2856298"/>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cxnSp>
        <p:nvCxnSpPr>
          <p:cNvPr id="21" name="Straight Arrow Connector 20"/>
          <p:cNvCxnSpPr/>
          <p:nvPr/>
        </p:nvCxnSpPr>
        <p:spPr>
          <a:xfrm flipH="1">
            <a:off x="5791200" y="2667000"/>
            <a:ext cx="6253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638717" y="2586486"/>
            <a:ext cx="1659429" cy="369332"/>
          </a:xfrm>
          <a:prstGeom prst="rect">
            <a:avLst/>
          </a:prstGeom>
          <a:noFill/>
        </p:spPr>
        <p:txBody>
          <a:bodyPr wrap="none" rtlCol="0">
            <a:spAutoFit/>
          </a:bodyPr>
          <a:lstStyle/>
          <a:p>
            <a:r>
              <a:rPr lang="en-US" dirty="0"/>
              <a:t>Shift to the left</a:t>
            </a:r>
          </a:p>
        </p:txBody>
      </p:sp>
      <p:cxnSp>
        <p:nvCxnSpPr>
          <p:cNvPr id="25" name="Straight Connector 24"/>
          <p:cNvCxnSpPr/>
          <p:nvPr/>
        </p:nvCxnSpPr>
        <p:spPr>
          <a:xfrm>
            <a:off x="1524000" y="1524000"/>
            <a:ext cx="0" cy="31242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6416565" y="1533142"/>
            <a:ext cx="0" cy="3124200"/>
          </a:xfrm>
          <a:prstGeom prst="line">
            <a:avLst/>
          </a:prstGeom>
        </p:spPr>
        <p:style>
          <a:lnRef idx="1">
            <a:schemeClr val="dk1"/>
          </a:lnRef>
          <a:fillRef idx="0">
            <a:schemeClr val="dk1"/>
          </a:fillRef>
          <a:effectRef idx="0">
            <a:schemeClr val="dk1"/>
          </a:effectRef>
          <a:fontRef idx="minor">
            <a:schemeClr val="tx1"/>
          </a:fontRef>
        </p:style>
      </p:cxnSp>
      <p:sp>
        <p:nvSpPr>
          <p:cNvPr id="27" name="Rounded Rectangle 26"/>
          <p:cNvSpPr/>
          <p:nvPr/>
        </p:nvSpPr>
        <p:spPr>
          <a:xfrm>
            <a:off x="21336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28" name="Rounded Rectangle 27"/>
          <p:cNvSpPr/>
          <p:nvPr/>
        </p:nvSpPr>
        <p:spPr>
          <a:xfrm>
            <a:off x="27432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29" name="Rounded Rectangle 28"/>
          <p:cNvSpPr/>
          <p:nvPr/>
        </p:nvSpPr>
        <p:spPr>
          <a:xfrm>
            <a:off x="33528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30" name="Rounded Rectangle 29"/>
          <p:cNvSpPr/>
          <p:nvPr/>
        </p:nvSpPr>
        <p:spPr>
          <a:xfrm>
            <a:off x="39624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31" name="Rounded Rectangle 30"/>
          <p:cNvSpPr/>
          <p:nvPr/>
        </p:nvSpPr>
        <p:spPr>
          <a:xfrm>
            <a:off x="45720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32" name="Rounded Rectangle 31"/>
          <p:cNvSpPr/>
          <p:nvPr/>
        </p:nvSpPr>
        <p:spPr>
          <a:xfrm>
            <a:off x="51816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33" name="Rounded Rectangle 32"/>
          <p:cNvSpPr/>
          <p:nvPr/>
        </p:nvSpPr>
        <p:spPr>
          <a:xfrm>
            <a:off x="1524000" y="3926765"/>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34" name="Rounded Rectangle 33"/>
          <p:cNvSpPr/>
          <p:nvPr/>
        </p:nvSpPr>
        <p:spPr>
          <a:xfrm>
            <a:off x="5791200" y="3926765"/>
            <a:ext cx="609600" cy="533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0</a:t>
            </a:r>
          </a:p>
        </p:txBody>
      </p:sp>
      <p:cxnSp>
        <p:nvCxnSpPr>
          <p:cNvPr id="36" name="Straight Connector 35"/>
          <p:cNvCxnSpPr/>
          <p:nvPr/>
        </p:nvCxnSpPr>
        <p:spPr>
          <a:xfrm flipH="1">
            <a:off x="820106" y="2762808"/>
            <a:ext cx="685800" cy="70309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850324" y="2762808"/>
            <a:ext cx="683889" cy="70309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588382" y="4647988"/>
            <a:ext cx="5545108" cy="369332"/>
          </a:xfrm>
          <a:prstGeom prst="rect">
            <a:avLst/>
          </a:prstGeom>
          <a:noFill/>
        </p:spPr>
        <p:txBody>
          <a:bodyPr wrap="none" rtlCol="0">
            <a:spAutoFit/>
          </a:bodyPr>
          <a:lstStyle/>
          <a:p>
            <a:r>
              <a:rPr lang="en-US" dirty="0"/>
              <a:t>Pad zero to the empty space (logical/arithmetic shift)</a:t>
            </a:r>
          </a:p>
        </p:txBody>
      </p:sp>
    </p:spTree>
    <p:extLst>
      <p:ext uri="{BB962C8B-B14F-4D97-AF65-F5344CB8AC3E}">
        <p14:creationId xmlns:p14="http://schemas.microsoft.com/office/powerpoint/2010/main" val="163866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Rotator</a:t>
            </a:r>
          </a:p>
        </p:txBody>
      </p:sp>
      <p:sp>
        <p:nvSpPr>
          <p:cNvPr id="4" name="Rounded Rectangle 3"/>
          <p:cNvSpPr/>
          <p:nvPr/>
        </p:nvSpPr>
        <p:spPr>
          <a:xfrm>
            <a:off x="15240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5" name="Rounded Rectangle 4"/>
          <p:cNvSpPr/>
          <p:nvPr/>
        </p:nvSpPr>
        <p:spPr>
          <a:xfrm>
            <a:off x="21336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6" name="Rounded Rectangle 5"/>
          <p:cNvSpPr/>
          <p:nvPr/>
        </p:nvSpPr>
        <p:spPr>
          <a:xfrm>
            <a:off x="27432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7" name="Rounded Rectangle 6"/>
          <p:cNvSpPr/>
          <p:nvPr/>
        </p:nvSpPr>
        <p:spPr>
          <a:xfrm>
            <a:off x="33528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 name="Rounded Rectangle 7"/>
          <p:cNvSpPr/>
          <p:nvPr/>
        </p:nvSpPr>
        <p:spPr>
          <a:xfrm>
            <a:off x="39624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9" name="Rounded Rectangle 8"/>
          <p:cNvSpPr/>
          <p:nvPr/>
        </p:nvSpPr>
        <p:spPr>
          <a:xfrm>
            <a:off x="45720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0" name="Rounded Rectangle 9"/>
          <p:cNvSpPr/>
          <p:nvPr/>
        </p:nvSpPr>
        <p:spPr>
          <a:xfrm>
            <a:off x="51816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1" name="Rounded Rectangle 10"/>
          <p:cNvSpPr/>
          <p:nvPr/>
        </p:nvSpPr>
        <p:spPr>
          <a:xfrm>
            <a:off x="5791200" y="19812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2" name="Rounded Rectangle 11"/>
          <p:cNvSpPr/>
          <p:nvPr/>
        </p:nvSpPr>
        <p:spPr>
          <a:xfrm>
            <a:off x="21336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3" name="Rounded Rectangle 12"/>
          <p:cNvSpPr/>
          <p:nvPr/>
        </p:nvSpPr>
        <p:spPr>
          <a:xfrm>
            <a:off x="27432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4" name="Rounded Rectangle 13"/>
          <p:cNvSpPr/>
          <p:nvPr/>
        </p:nvSpPr>
        <p:spPr>
          <a:xfrm>
            <a:off x="33528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5" name="Rounded Rectangle 14"/>
          <p:cNvSpPr/>
          <p:nvPr/>
        </p:nvSpPr>
        <p:spPr>
          <a:xfrm>
            <a:off x="39624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6" name="Rounded Rectangle 15"/>
          <p:cNvSpPr/>
          <p:nvPr/>
        </p:nvSpPr>
        <p:spPr>
          <a:xfrm>
            <a:off x="45720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7" name="Rounded Rectangle 16"/>
          <p:cNvSpPr/>
          <p:nvPr/>
        </p:nvSpPr>
        <p:spPr>
          <a:xfrm>
            <a:off x="51816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8" name="Rounded Rectangle 17"/>
          <p:cNvSpPr/>
          <p:nvPr/>
        </p:nvSpPr>
        <p:spPr>
          <a:xfrm>
            <a:off x="57912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19" name="Rounded Rectangle 18"/>
          <p:cNvSpPr/>
          <p:nvPr/>
        </p:nvSpPr>
        <p:spPr>
          <a:xfrm>
            <a:off x="6400800" y="2819400"/>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cxnSp>
        <p:nvCxnSpPr>
          <p:cNvPr id="21" name="Straight Arrow Connector 20"/>
          <p:cNvCxnSpPr/>
          <p:nvPr/>
        </p:nvCxnSpPr>
        <p:spPr>
          <a:xfrm>
            <a:off x="1524000" y="2667000"/>
            <a:ext cx="609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8824" y="2716768"/>
            <a:ext cx="2018501" cy="369332"/>
          </a:xfrm>
          <a:prstGeom prst="rect">
            <a:avLst/>
          </a:prstGeom>
          <a:noFill/>
        </p:spPr>
        <p:txBody>
          <a:bodyPr wrap="none" rtlCol="0">
            <a:spAutoFit/>
          </a:bodyPr>
          <a:lstStyle/>
          <a:p>
            <a:r>
              <a:rPr lang="en-US" dirty="0"/>
              <a:t>Rotate to the right</a:t>
            </a:r>
          </a:p>
        </p:txBody>
      </p:sp>
      <p:cxnSp>
        <p:nvCxnSpPr>
          <p:cNvPr id="25" name="Straight Connector 24"/>
          <p:cNvCxnSpPr/>
          <p:nvPr/>
        </p:nvCxnSpPr>
        <p:spPr>
          <a:xfrm>
            <a:off x="1524000" y="1524000"/>
            <a:ext cx="0" cy="31242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6416565" y="1533142"/>
            <a:ext cx="0" cy="3124200"/>
          </a:xfrm>
          <a:prstGeom prst="line">
            <a:avLst/>
          </a:prstGeom>
        </p:spPr>
        <p:style>
          <a:lnRef idx="1">
            <a:schemeClr val="dk1"/>
          </a:lnRef>
          <a:fillRef idx="0">
            <a:schemeClr val="dk1"/>
          </a:fillRef>
          <a:effectRef idx="0">
            <a:schemeClr val="dk1"/>
          </a:effectRef>
          <a:fontRef idx="minor">
            <a:schemeClr val="tx1"/>
          </a:fontRef>
        </p:style>
      </p:cxnSp>
      <p:cxnSp>
        <p:nvCxnSpPr>
          <p:cNvPr id="20" name="Elbow Connector 19"/>
          <p:cNvCxnSpPr>
            <a:stCxn id="19" idx="2"/>
          </p:cNvCxnSpPr>
          <p:nvPr/>
        </p:nvCxnSpPr>
        <p:spPr>
          <a:xfrm rot="5400000" flipH="1">
            <a:off x="4250094" y="897295"/>
            <a:ext cx="7937" cy="4903075"/>
          </a:xfrm>
          <a:prstGeom prst="bentConnector3">
            <a:avLst>
              <a:gd name="adj1" fmla="val -288018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2141483" y="4030663"/>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39" name="Rounded Rectangle 38"/>
          <p:cNvSpPr/>
          <p:nvPr/>
        </p:nvSpPr>
        <p:spPr>
          <a:xfrm>
            <a:off x="2751083" y="4030663"/>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2" name="Rounded Rectangle 41"/>
          <p:cNvSpPr/>
          <p:nvPr/>
        </p:nvSpPr>
        <p:spPr>
          <a:xfrm>
            <a:off x="3360683" y="4030663"/>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43" name="Rounded Rectangle 42"/>
          <p:cNvSpPr/>
          <p:nvPr/>
        </p:nvSpPr>
        <p:spPr>
          <a:xfrm>
            <a:off x="3970283" y="4030663"/>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4" name="Rounded Rectangle 43"/>
          <p:cNvSpPr/>
          <p:nvPr/>
        </p:nvSpPr>
        <p:spPr>
          <a:xfrm>
            <a:off x="4579883" y="4030663"/>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45" name="Rounded Rectangle 44"/>
          <p:cNvSpPr/>
          <p:nvPr/>
        </p:nvSpPr>
        <p:spPr>
          <a:xfrm>
            <a:off x="5189483" y="4030663"/>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6" name="Rounded Rectangle 45"/>
          <p:cNvSpPr/>
          <p:nvPr/>
        </p:nvSpPr>
        <p:spPr>
          <a:xfrm>
            <a:off x="5799083" y="4030663"/>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47" name="Rounded Rectangle 46"/>
          <p:cNvSpPr/>
          <p:nvPr/>
        </p:nvSpPr>
        <p:spPr>
          <a:xfrm>
            <a:off x="1524000" y="4030663"/>
            <a:ext cx="6096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Tree>
    <p:extLst>
      <p:ext uri="{BB962C8B-B14F-4D97-AF65-F5344CB8AC3E}">
        <p14:creationId xmlns:p14="http://schemas.microsoft.com/office/powerpoint/2010/main" val="971886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Shifters</a:t>
            </a:r>
          </a:p>
        </p:txBody>
      </p:sp>
      <p:sp>
        <p:nvSpPr>
          <p:cNvPr id="3" name="Content Placeholder 2"/>
          <p:cNvSpPr>
            <a:spLocks noGrp="1"/>
          </p:cNvSpPr>
          <p:nvPr>
            <p:ph idx="1"/>
          </p:nvPr>
        </p:nvSpPr>
        <p:spPr/>
        <p:txBody>
          <a:bodyPr>
            <a:normAutofit lnSpcReduction="10000"/>
          </a:bodyPr>
          <a:lstStyle/>
          <a:p>
            <a:r>
              <a:rPr lang="en-US" sz="2000" b="1" dirty="0"/>
              <a:t>Logical shifter: </a:t>
            </a:r>
            <a:r>
              <a:rPr lang="en-US" sz="2000" dirty="0"/>
              <a:t>shifts value to left or right and fills empty spaces with 0’s</a:t>
            </a:r>
          </a:p>
          <a:p>
            <a:pPr lvl="1"/>
            <a:r>
              <a:rPr lang="en-US" sz="1800" dirty="0"/>
              <a:t>Ex: </a:t>
            </a:r>
            <a:r>
              <a:rPr lang="en-US" sz="1800" dirty="0">
                <a:solidFill>
                  <a:schemeClr val="accent1"/>
                </a:solidFill>
              </a:rPr>
              <a:t>11</a:t>
            </a:r>
            <a:r>
              <a:rPr lang="en-US" sz="1800" dirty="0">
                <a:solidFill>
                  <a:srgbClr val="FF3300"/>
                </a:solidFill>
              </a:rPr>
              <a:t>0</a:t>
            </a:r>
            <a:r>
              <a:rPr lang="en-US" sz="1800" dirty="0">
                <a:solidFill>
                  <a:schemeClr val="accent1"/>
                </a:solidFill>
              </a:rPr>
              <a:t>01</a:t>
            </a:r>
            <a:r>
              <a:rPr lang="en-US" sz="1800" dirty="0"/>
              <a:t> &gt;&gt; 2 =</a:t>
            </a:r>
            <a:endParaRPr lang="en-US" sz="1800" dirty="0">
              <a:solidFill>
                <a:srgbClr val="FF3300"/>
              </a:solidFill>
            </a:endParaRPr>
          </a:p>
          <a:p>
            <a:pPr lvl="1"/>
            <a:r>
              <a:rPr lang="en-US" sz="1800" dirty="0"/>
              <a:t>Ex: </a:t>
            </a:r>
            <a:r>
              <a:rPr lang="en-US" sz="1800" dirty="0">
                <a:solidFill>
                  <a:schemeClr val="accent1"/>
                </a:solidFill>
              </a:rPr>
              <a:t>11</a:t>
            </a:r>
            <a:r>
              <a:rPr lang="en-US" sz="1800" dirty="0">
                <a:solidFill>
                  <a:srgbClr val="FF3300"/>
                </a:solidFill>
              </a:rPr>
              <a:t>0</a:t>
            </a:r>
            <a:r>
              <a:rPr lang="en-US" sz="1800" dirty="0">
                <a:solidFill>
                  <a:schemeClr val="accent1"/>
                </a:solidFill>
              </a:rPr>
              <a:t>01</a:t>
            </a:r>
            <a:r>
              <a:rPr lang="en-US" sz="1800" dirty="0"/>
              <a:t> &lt;&lt; 2 =</a:t>
            </a:r>
          </a:p>
          <a:p>
            <a:endParaRPr lang="en-US" sz="2000" dirty="0"/>
          </a:p>
          <a:p>
            <a:r>
              <a:rPr lang="en-US" sz="2000" b="1" dirty="0"/>
              <a:t>Arithmetic shifter:</a:t>
            </a:r>
            <a:r>
              <a:rPr lang="en-US" sz="2000" dirty="0"/>
              <a:t> same as logical shifter, but on right shift, fills empty spaces with the old most significant bit (</a:t>
            </a:r>
            <a:r>
              <a:rPr lang="en-US" sz="2000" dirty="0" err="1"/>
              <a:t>msb</a:t>
            </a:r>
            <a:r>
              <a:rPr lang="en-US" sz="2000" dirty="0"/>
              <a:t>).</a:t>
            </a:r>
          </a:p>
          <a:p>
            <a:pPr lvl="1"/>
            <a:r>
              <a:rPr lang="en-US" sz="1800" dirty="0"/>
              <a:t>Ex: </a:t>
            </a:r>
            <a:r>
              <a:rPr lang="en-US" sz="1800" dirty="0">
                <a:solidFill>
                  <a:schemeClr val="accent2"/>
                </a:solidFill>
              </a:rPr>
              <a:t>11</a:t>
            </a:r>
            <a:r>
              <a:rPr lang="en-US" sz="1800" dirty="0">
                <a:solidFill>
                  <a:srgbClr val="FF3300"/>
                </a:solidFill>
              </a:rPr>
              <a:t>0</a:t>
            </a:r>
            <a:r>
              <a:rPr lang="en-US" sz="1800" dirty="0">
                <a:solidFill>
                  <a:schemeClr val="accent2"/>
                </a:solidFill>
              </a:rPr>
              <a:t>01</a:t>
            </a:r>
            <a:r>
              <a:rPr lang="en-US" sz="1800" dirty="0"/>
              <a:t> &gt;&gt;&gt; 2 =</a:t>
            </a:r>
            <a:endParaRPr lang="en-US" sz="1800" dirty="0">
              <a:solidFill>
                <a:srgbClr val="FF3300"/>
              </a:solidFill>
            </a:endParaRPr>
          </a:p>
          <a:p>
            <a:pPr lvl="1"/>
            <a:r>
              <a:rPr lang="en-US" sz="1800" dirty="0"/>
              <a:t>Ex: </a:t>
            </a:r>
            <a:r>
              <a:rPr lang="en-US" sz="1800" dirty="0">
                <a:solidFill>
                  <a:schemeClr val="accent2"/>
                </a:solidFill>
              </a:rPr>
              <a:t>11</a:t>
            </a:r>
            <a:r>
              <a:rPr lang="en-US" sz="1800" dirty="0">
                <a:solidFill>
                  <a:srgbClr val="FF3300"/>
                </a:solidFill>
              </a:rPr>
              <a:t>0</a:t>
            </a:r>
            <a:r>
              <a:rPr lang="en-US" sz="1800" dirty="0">
                <a:solidFill>
                  <a:schemeClr val="accent2"/>
                </a:solidFill>
              </a:rPr>
              <a:t>01</a:t>
            </a:r>
            <a:r>
              <a:rPr lang="en-US" sz="1800" dirty="0"/>
              <a:t> &lt;&lt;&lt; 2 =</a:t>
            </a:r>
          </a:p>
          <a:p>
            <a:endParaRPr lang="en-US" sz="2000" dirty="0"/>
          </a:p>
          <a:p>
            <a:r>
              <a:rPr lang="en-US" sz="2000" b="1" dirty="0"/>
              <a:t>Rotator:</a:t>
            </a:r>
            <a:r>
              <a:rPr lang="en-US" sz="2000" dirty="0"/>
              <a:t> rotates bits in a circle, such that bits shifted off one end are shifted into the other end</a:t>
            </a:r>
          </a:p>
          <a:p>
            <a:pPr lvl="1"/>
            <a:r>
              <a:rPr lang="en-US" sz="1800" dirty="0"/>
              <a:t>Ex: </a:t>
            </a:r>
            <a:r>
              <a:rPr lang="en-US" sz="1800" dirty="0">
                <a:solidFill>
                  <a:schemeClr val="accent2"/>
                </a:solidFill>
              </a:rPr>
              <a:t>11</a:t>
            </a:r>
            <a:r>
              <a:rPr lang="en-US" sz="1800" dirty="0">
                <a:solidFill>
                  <a:srgbClr val="FF3300"/>
                </a:solidFill>
              </a:rPr>
              <a:t>0</a:t>
            </a:r>
            <a:r>
              <a:rPr lang="en-US" sz="1800" dirty="0">
                <a:solidFill>
                  <a:srgbClr val="00CC99"/>
                </a:solidFill>
              </a:rPr>
              <a:t>01</a:t>
            </a:r>
            <a:r>
              <a:rPr lang="en-US" sz="1800" dirty="0"/>
              <a:t> ROR 2 =</a:t>
            </a:r>
            <a:endParaRPr lang="en-US" sz="1800" dirty="0">
              <a:solidFill>
                <a:srgbClr val="FF3300"/>
              </a:solidFill>
            </a:endParaRPr>
          </a:p>
          <a:p>
            <a:pPr lvl="1"/>
            <a:r>
              <a:rPr lang="en-US" sz="1800" dirty="0"/>
              <a:t>Ex: </a:t>
            </a:r>
            <a:r>
              <a:rPr lang="en-US" sz="1800" dirty="0">
                <a:solidFill>
                  <a:srgbClr val="00CC99"/>
                </a:solidFill>
              </a:rPr>
              <a:t>11</a:t>
            </a:r>
            <a:r>
              <a:rPr lang="en-US" sz="1800" dirty="0">
                <a:solidFill>
                  <a:srgbClr val="FF3300"/>
                </a:solidFill>
              </a:rPr>
              <a:t>0</a:t>
            </a:r>
            <a:r>
              <a:rPr lang="en-US" sz="1800" dirty="0">
                <a:solidFill>
                  <a:schemeClr val="accent2"/>
                </a:solidFill>
              </a:rPr>
              <a:t>01</a:t>
            </a:r>
            <a:r>
              <a:rPr lang="en-US" sz="1800" dirty="0"/>
              <a:t> ROL 2 =</a:t>
            </a:r>
            <a:endParaRPr lang="en-US" sz="1800" dirty="0">
              <a:solidFill>
                <a:srgbClr val="00CC99"/>
              </a:solidFill>
            </a:endParaRPr>
          </a:p>
          <a:p>
            <a:endParaRPr lang="en-US" dirty="0"/>
          </a:p>
        </p:txBody>
      </p:sp>
    </p:spTree>
    <p:extLst>
      <p:ext uri="{BB962C8B-B14F-4D97-AF65-F5344CB8AC3E}">
        <p14:creationId xmlns:p14="http://schemas.microsoft.com/office/powerpoint/2010/main" val="127388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Shifters</a:t>
            </a:r>
          </a:p>
        </p:txBody>
      </p:sp>
      <p:sp>
        <p:nvSpPr>
          <p:cNvPr id="3" name="Content Placeholder 2"/>
          <p:cNvSpPr>
            <a:spLocks noGrp="1"/>
          </p:cNvSpPr>
          <p:nvPr>
            <p:ph idx="1"/>
          </p:nvPr>
        </p:nvSpPr>
        <p:spPr/>
        <p:txBody>
          <a:bodyPr/>
          <a:lstStyle/>
          <a:p>
            <a:r>
              <a:rPr lang="en-US" sz="2400" b="1" dirty="0"/>
              <a:t>Logical shifter:</a:t>
            </a:r>
            <a:endParaRPr lang="en-US" sz="2400" dirty="0"/>
          </a:p>
          <a:p>
            <a:pPr lvl="1"/>
            <a:r>
              <a:rPr lang="en-US" sz="2400" dirty="0"/>
              <a:t>Ex: </a:t>
            </a:r>
            <a:r>
              <a:rPr lang="en-US" sz="2400" dirty="0">
                <a:solidFill>
                  <a:schemeClr val="accent1"/>
                </a:solidFill>
              </a:rPr>
              <a:t>11</a:t>
            </a:r>
            <a:r>
              <a:rPr lang="en-US" sz="2400" dirty="0">
                <a:solidFill>
                  <a:srgbClr val="FF3300"/>
                </a:solidFill>
              </a:rPr>
              <a:t>0</a:t>
            </a:r>
            <a:r>
              <a:rPr lang="en-US" sz="2400" dirty="0">
                <a:solidFill>
                  <a:schemeClr val="accent1"/>
                </a:solidFill>
              </a:rPr>
              <a:t>01</a:t>
            </a:r>
            <a:r>
              <a:rPr lang="en-US" sz="2400" dirty="0"/>
              <a:t> &gt;&gt; 2 = 00</a:t>
            </a:r>
            <a:r>
              <a:rPr lang="en-US" sz="2400" dirty="0">
                <a:solidFill>
                  <a:schemeClr val="accent1"/>
                </a:solidFill>
              </a:rPr>
              <a:t>11</a:t>
            </a:r>
            <a:r>
              <a:rPr lang="en-US" sz="2400" dirty="0">
                <a:solidFill>
                  <a:srgbClr val="FF3300"/>
                </a:solidFill>
              </a:rPr>
              <a:t>0</a:t>
            </a:r>
          </a:p>
          <a:p>
            <a:pPr lvl="1"/>
            <a:r>
              <a:rPr lang="en-US" sz="2400" dirty="0"/>
              <a:t>Ex: </a:t>
            </a:r>
            <a:r>
              <a:rPr lang="en-US" sz="2400" dirty="0">
                <a:solidFill>
                  <a:schemeClr val="accent1"/>
                </a:solidFill>
              </a:rPr>
              <a:t>11</a:t>
            </a:r>
            <a:r>
              <a:rPr lang="en-US" sz="2400" dirty="0">
                <a:solidFill>
                  <a:srgbClr val="FF3300"/>
                </a:solidFill>
              </a:rPr>
              <a:t>0</a:t>
            </a:r>
            <a:r>
              <a:rPr lang="en-US" sz="2400" dirty="0">
                <a:solidFill>
                  <a:schemeClr val="accent1"/>
                </a:solidFill>
              </a:rPr>
              <a:t>01</a:t>
            </a:r>
            <a:r>
              <a:rPr lang="en-US" sz="2400" dirty="0"/>
              <a:t> &lt;&lt; 2 = </a:t>
            </a:r>
            <a:r>
              <a:rPr lang="en-US" sz="2400" dirty="0">
                <a:solidFill>
                  <a:srgbClr val="FF3300"/>
                </a:solidFill>
              </a:rPr>
              <a:t>0</a:t>
            </a:r>
            <a:r>
              <a:rPr lang="en-US" sz="2400" dirty="0">
                <a:solidFill>
                  <a:schemeClr val="accent1"/>
                </a:solidFill>
              </a:rPr>
              <a:t>01</a:t>
            </a:r>
            <a:r>
              <a:rPr lang="en-US" sz="2400" dirty="0"/>
              <a:t>00</a:t>
            </a:r>
          </a:p>
          <a:p>
            <a:r>
              <a:rPr lang="en-US" sz="2400" b="1" dirty="0"/>
              <a:t>Arithmetic shifter:</a:t>
            </a:r>
            <a:endParaRPr lang="en-US" sz="2400" dirty="0"/>
          </a:p>
          <a:p>
            <a:pPr lvl="1"/>
            <a:r>
              <a:rPr lang="en-US" sz="2400" dirty="0"/>
              <a:t>Ex: </a:t>
            </a:r>
            <a:r>
              <a:rPr lang="en-US" sz="2400" dirty="0">
                <a:solidFill>
                  <a:schemeClr val="accent1"/>
                </a:solidFill>
              </a:rPr>
              <a:t>11</a:t>
            </a:r>
            <a:r>
              <a:rPr lang="en-US" sz="2400" dirty="0">
                <a:solidFill>
                  <a:srgbClr val="FF3300"/>
                </a:solidFill>
              </a:rPr>
              <a:t>0</a:t>
            </a:r>
            <a:r>
              <a:rPr lang="en-US" sz="2400" dirty="0">
                <a:solidFill>
                  <a:schemeClr val="accent1"/>
                </a:solidFill>
              </a:rPr>
              <a:t>01</a:t>
            </a:r>
            <a:r>
              <a:rPr lang="en-US" sz="2400" dirty="0"/>
              <a:t> &gt;&gt;&gt; 2 = </a:t>
            </a:r>
            <a:r>
              <a:rPr lang="en-US" sz="2400" b="1" dirty="0"/>
              <a:t>11</a:t>
            </a:r>
            <a:r>
              <a:rPr lang="en-US" sz="2400" dirty="0">
                <a:solidFill>
                  <a:schemeClr val="accent1"/>
                </a:solidFill>
              </a:rPr>
              <a:t>11</a:t>
            </a:r>
            <a:r>
              <a:rPr lang="en-US" sz="2400" dirty="0">
                <a:solidFill>
                  <a:srgbClr val="FF3300"/>
                </a:solidFill>
              </a:rPr>
              <a:t>0</a:t>
            </a:r>
          </a:p>
          <a:p>
            <a:pPr lvl="1"/>
            <a:r>
              <a:rPr lang="en-US" sz="2400" dirty="0"/>
              <a:t>Ex: </a:t>
            </a:r>
            <a:r>
              <a:rPr lang="en-US" sz="2400" dirty="0">
                <a:solidFill>
                  <a:schemeClr val="accent1"/>
                </a:solidFill>
              </a:rPr>
              <a:t>11</a:t>
            </a:r>
            <a:r>
              <a:rPr lang="en-US" sz="2400" dirty="0">
                <a:solidFill>
                  <a:srgbClr val="FF3300"/>
                </a:solidFill>
              </a:rPr>
              <a:t>0</a:t>
            </a:r>
            <a:r>
              <a:rPr lang="en-US" sz="2400" dirty="0">
                <a:solidFill>
                  <a:schemeClr val="accent1"/>
                </a:solidFill>
              </a:rPr>
              <a:t>01</a:t>
            </a:r>
            <a:r>
              <a:rPr lang="en-US" sz="2400" dirty="0"/>
              <a:t> &lt;&lt;&lt; 2 = </a:t>
            </a:r>
            <a:r>
              <a:rPr lang="en-US" sz="2400" dirty="0">
                <a:solidFill>
                  <a:schemeClr val="accent1"/>
                </a:solidFill>
              </a:rPr>
              <a:t>00</a:t>
            </a:r>
            <a:r>
              <a:rPr lang="en-US" sz="2400" dirty="0">
                <a:solidFill>
                  <a:srgbClr val="FF3300"/>
                </a:solidFill>
              </a:rPr>
              <a:t>1</a:t>
            </a:r>
            <a:r>
              <a:rPr lang="en-US" sz="2400" dirty="0"/>
              <a:t>00</a:t>
            </a:r>
          </a:p>
          <a:p>
            <a:r>
              <a:rPr lang="en-US" sz="2400" b="1" dirty="0"/>
              <a:t>Rotator:</a:t>
            </a:r>
            <a:endParaRPr lang="en-US" sz="2400" dirty="0"/>
          </a:p>
          <a:p>
            <a:pPr lvl="1"/>
            <a:r>
              <a:rPr lang="en-US" sz="2400" dirty="0"/>
              <a:t>Ex: </a:t>
            </a:r>
            <a:r>
              <a:rPr lang="en-US" sz="2400" dirty="0">
                <a:solidFill>
                  <a:schemeClr val="accent1"/>
                </a:solidFill>
              </a:rPr>
              <a:t>11</a:t>
            </a:r>
            <a:r>
              <a:rPr lang="en-US" sz="2400" dirty="0">
                <a:solidFill>
                  <a:srgbClr val="FF3300"/>
                </a:solidFill>
              </a:rPr>
              <a:t>0</a:t>
            </a:r>
            <a:r>
              <a:rPr lang="en-US" sz="2400" dirty="0"/>
              <a:t>01 ROR 2 = 01</a:t>
            </a:r>
            <a:r>
              <a:rPr lang="en-US" sz="2400" dirty="0">
                <a:solidFill>
                  <a:schemeClr val="accent1"/>
                </a:solidFill>
              </a:rPr>
              <a:t>11</a:t>
            </a:r>
            <a:r>
              <a:rPr lang="en-US" sz="2400" dirty="0">
                <a:solidFill>
                  <a:srgbClr val="FF3300"/>
                </a:solidFill>
              </a:rPr>
              <a:t>0</a:t>
            </a:r>
          </a:p>
          <a:p>
            <a:pPr lvl="1"/>
            <a:r>
              <a:rPr lang="en-US" sz="2400" dirty="0"/>
              <a:t>Ex: 11</a:t>
            </a:r>
            <a:r>
              <a:rPr lang="en-US" sz="2400" dirty="0">
                <a:solidFill>
                  <a:srgbClr val="FF3300"/>
                </a:solidFill>
              </a:rPr>
              <a:t>0</a:t>
            </a:r>
            <a:r>
              <a:rPr lang="en-US" sz="2400" dirty="0">
                <a:solidFill>
                  <a:schemeClr val="accent1"/>
                </a:solidFill>
              </a:rPr>
              <a:t>01</a:t>
            </a:r>
            <a:r>
              <a:rPr lang="en-US" sz="2400" dirty="0"/>
              <a:t> ROL 2 = </a:t>
            </a:r>
            <a:r>
              <a:rPr lang="en-US" sz="2400" dirty="0">
                <a:solidFill>
                  <a:srgbClr val="FF3300"/>
                </a:solidFill>
              </a:rPr>
              <a:t>0</a:t>
            </a:r>
            <a:r>
              <a:rPr lang="en-US" sz="2400" dirty="0">
                <a:solidFill>
                  <a:schemeClr val="accent1"/>
                </a:solidFill>
              </a:rPr>
              <a:t>01</a:t>
            </a:r>
            <a:r>
              <a:rPr lang="en-US" sz="2400" dirty="0"/>
              <a:t>11</a:t>
            </a:r>
          </a:p>
          <a:p>
            <a:endParaRPr lang="en-US" dirty="0"/>
          </a:p>
        </p:txBody>
      </p:sp>
    </p:spTree>
    <p:extLst>
      <p:ext uri="{BB962C8B-B14F-4D97-AF65-F5344CB8AC3E}">
        <p14:creationId xmlns:p14="http://schemas.microsoft.com/office/powerpoint/2010/main" val="476766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Shifter Design</a:t>
            </a:r>
          </a:p>
        </p:txBody>
      </p:sp>
      <p:graphicFrame>
        <p:nvGraphicFramePr>
          <p:cNvPr id="4" name="Object 4"/>
          <p:cNvGraphicFramePr>
            <a:graphicFrameLocks noGrp="1" noChangeAspect="1"/>
          </p:cNvGraphicFramePr>
          <p:nvPr>
            <p:ph sz="half" idx="4294967295"/>
            <p:custDataLst>
              <p:tags r:id="rId2"/>
            </p:custDataLst>
          </p:nvPr>
        </p:nvGraphicFramePr>
        <p:xfrm>
          <a:off x="936625" y="2514600"/>
          <a:ext cx="3810000" cy="1797050"/>
        </p:xfrm>
        <a:graphic>
          <a:graphicData uri="http://schemas.openxmlformats.org/presentationml/2006/ole">
            <mc:AlternateContent xmlns:mc="http://schemas.openxmlformats.org/markup-compatibility/2006">
              <mc:Choice xmlns:v="urn:schemas-microsoft-com:vml" Requires="v">
                <p:oleObj spid="_x0000_s91138" name="VISIO" r:id="rId5" imgW="1046880" imgH="515160" progId="Visio.Drawing.6">
                  <p:embed/>
                </p:oleObj>
              </mc:Choice>
              <mc:Fallback>
                <p:oleObj name="VISIO" r:id="rId5" imgW="1046880" imgH="51516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625" y="2514600"/>
                        <a:ext cx="3810000" cy="1797050"/>
                      </a:xfrm>
                      <a:prstGeom prst="rect">
                        <a:avLst/>
                      </a:prstGeom>
                    </p:spPr>
                  </p:pic>
                </p:oleObj>
              </mc:Fallback>
            </mc:AlternateContent>
          </a:graphicData>
        </a:graphic>
      </p:graphicFrame>
      <p:graphicFrame>
        <p:nvGraphicFramePr>
          <p:cNvPr id="5" name="Object 5"/>
          <p:cNvGraphicFramePr>
            <a:graphicFrameLocks noGrp="1" noChangeAspect="1"/>
          </p:cNvGraphicFramePr>
          <p:nvPr>
            <p:ph sz="half" idx="4294967295"/>
            <p:custDataLst>
              <p:tags r:id="rId3"/>
            </p:custDataLst>
          </p:nvPr>
        </p:nvGraphicFramePr>
        <p:xfrm>
          <a:off x="5334000" y="1417637"/>
          <a:ext cx="2765425" cy="4953000"/>
        </p:xfrm>
        <a:graphic>
          <a:graphicData uri="http://schemas.openxmlformats.org/presentationml/2006/ole">
            <mc:AlternateContent xmlns:mc="http://schemas.openxmlformats.org/markup-compatibility/2006">
              <mc:Choice xmlns:v="urn:schemas-microsoft-com:vml" Requires="v">
                <p:oleObj spid="_x0000_s91139" name="VISIO" r:id="rId7" imgW="1354320" imgH="2536560" progId="Visio.Drawing.6">
                  <p:embed/>
                </p:oleObj>
              </mc:Choice>
              <mc:Fallback>
                <p:oleObj name="VISIO" r:id="rId7" imgW="1354320" imgH="253656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1417637"/>
                        <a:ext cx="2765425" cy="4953000"/>
                      </a:xfrm>
                      <a:prstGeom prst="rect">
                        <a:avLst/>
                      </a:prstGeom>
                    </p:spPr>
                  </p:pic>
                </p:oleObj>
              </mc:Fallback>
            </mc:AlternateContent>
          </a:graphicData>
        </a:graphic>
      </p:graphicFrame>
    </p:spTree>
    <p:extLst>
      <p:ext uri="{BB962C8B-B14F-4D97-AF65-F5344CB8AC3E}">
        <p14:creationId xmlns:p14="http://schemas.microsoft.com/office/powerpoint/2010/main" val="4211560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Barrel Shifter</a:t>
            </a:r>
          </a:p>
        </p:txBody>
      </p:sp>
      <p:pic>
        <p:nvPicPr>
          <p:cNvPr id="89090" name="Picture 2" descr="http://upload.wikimedia.org/wikipedia/commons/thumb/2/2b/Crossbar_barrel_shifter.svg/512px-Crossbar_barrel_shifter.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81200"/>
            <a:ext cx="4876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237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Shifters as Multipliers, Dividers</a:t>
            </a:r>
          </a:p>
        </p:txBody>
      </p:sp>
      <p:sp>
        <p:nvSpPr>
          <p:cNvPr id="3" name="Content Placeholder 2"/>
          <p:cNvSpPr>
            <a:spLocks noGrp="1"/>
          </p:cNvSpPr>
          <p:nvPr>
            <p:ph idx="1"/>
          </p:nvPr>
        </p:nvSpPr>
        <p:spPr/>
        <p:txBody>
          <a:bodyPr/>
          <a:lstStyle/>
          <a:p>
            <a:r>
              <a:rPr lang="en-US" b="1" i="1" dirty="0">
                <a:solidFill>
                  <a:schemeClr val="accent1"/>
                </a:solidFill>
              </a:rPr>
              <a:t>A</a:t>
            </a:r>
            <a:r>
              <a:rPr lang="en-US" b="1" dirty="0">
                <a:solidFill>
                  <a:schemeClr val="accent1"/>
                </a:solidFill>
              </a:rPr>
              <a:t> &lt;&lt; </a:t>
            </a:r>
            <a:r>
              <a:rPr lang="en-US" b="1" i="1" dirty="0">
                <a:solidFill>
                  <a:schemeClr val="accent1"/>
                </a:solidFill>
              </a:rPr>
              <a:t>N</a:t>
            </a:r>
            <a:r>
              <a:rPr lang="en-US" b="1" dirty="0">
                <a:solidFill>
                  <a:schemeClr val="accent1"/>
                </a:solidFill>
              </a:rPr>
              <a:t> = </a:t>
            </a:r>
            <a:r>
              <a:rPr lang="en-US" b="1" i="1" dirty="0">
                <a:solidFill>
                  <a:schemeClr val="accent1"/>
                </a:solidFill>
              </a:rPr>
              <a:t>A</a:t>
            </a:r>
            <a:r>
              <a:rPr lang="en-US" b="1" dirty="0">
                <a:solidFill>
                  <a:schemeClr val="accent1"/>
                </a:solidFill>
              </a:rPr>
              <a:t> × 2</a:t>
            </a:r>
            <a:r>
              <a:rPr lang="en-US" b="1" i="1" baseline="30000" dirty="0">
                <a:solidFill>
                  <a:schemeClr val="accent1"/>
                </a:solidFill>
              </a:rPr>
              <a:t>N</a:t>
            </a:r>
          </a:p>
          <a:p>
            <a:pPr lvl="1"/>
            <a:r>
              <a:rPr lang="en-US" sz="2600" b="1" dirty="0"/>
              <a:t>Example:</a:t>
            </a:r>
            <a:r>
              <a:rPr lang="en-US" sz="2600" dirty="0"/>
              <a:t> 00001 &lt;&lt; 2  = 00100  (1 × 2</a:t>
            </a:r>
            <a:r>
              <a:rPr lang="en-US" sz="2600" baseline="30000" dirty="0"/>
              <a:t>2</a:t>
            </a:r>
            <a:r>
              <a:rPr lang="en-US" sz="2600" dirty="0"/>
              <a:t> = 4)</a:t>
            </a:r>
          </a:p>
          <a:p>
            <a:pPr lvl="1"/>
            <a:r>
              <a:rPr lang="en-US" sz="2600" b="1" dirty="0"/>
              <a:t>Example: </a:t>
            </a:r>
            <a:r>
              <a:rPr lang="en-US" sz="2600" dirty="0"/>
              <a:t>11101 &lt;&lt; 2  = 10100  (-3 × 2</a:t>
            </a:r>
            <a:r>
              <a:rPr lang="en-US" sz="2600" baseline="30000" dirty="0"/>
              <a:t>2</a:t>
            </a:r>
            <a:r>
              <a:rPr lang="en-US" sz="2600" dirty="0"/>
              <a:t> = -12)</a:t>
            </a:r>
          </a:p>
          <a:p>
            <a:r>
              <a:rPr lang="en-US" b="1" i="1" dirty="0">
                <a:solidFill>
                  <a:schemeClr val="accent1"/>
                </a:solidFill>
              </a:rPr>
              <a:t>A</a:t>
            </a:r>
            <a:r>
              <a:rPr lang="en-US" b="1" dirty="0">
                <a:solidFill>
                  <a:schemeClr val="accent1"/>
                </a:solidFill>
              </a:rPr>
              <a:t> &gt;&gt;&gt; </a:t>
            </a:r>
            <a:r>
              <a:rPr lang="en-US" b="1" i="1" dirty="0">
                <a:solidFill>
                  <a:schemeClr val="accent1"/>
                </a:solidFill>
              </a:rPr>
              <a:t>N</a:t>
            </a:r>
            <a:r>
              <a:rPr lang="en-US" b="1" dirty="0">
                <a:solidFill>
                  <a:schemeClr val="accent1"/>
                </a:solidFill>
              </a:rPr>
              <a:t> = </a:t>
            </a:r>
            <a:r>
              <a:rPr lang="en-US" b="1" i="1" dirty="0">
                <a:solidFill>
                  <a:schemeClr val="accent1"/>
                </a:solidFill>
              </a:rPr>
              <a:t>A</a:t>
            </a:r>
            <a:r>
              <a:rPr lang="en-US" b="1" dirty="0">
                <a:solidFill>
                  <a:schemeClr val="accent1"/>
                </a:solidFill>
              </a:rPr>
              <a:t> ÷ 2</a:t>
            </a:r>
            <a:r>
              <a:rPr lang="en-US" b="1" i="1" baseline="30000" dirty="0">
                <a:solidFill>
                  <a:schemeClr val="accent1"/>
                </a:solidFill>
              </a:rPr>
              <a:t>N</a:t>
            </a:r>
          </a:p>
          <a:p>
            <a:pPr lvl="1"/>
            <a:r>
              <a:rPr lang="en-US" sz="2600" b="1" dirty="0"/>
              <a:t>Example:</a:t>
            </a:r>
            <a:r>
              <a:rPr lang="en-US" sz="2600" dirty="0"/>
              <a:t> 01000 &gt;&gt;&gt; 2 = 00010 (8 ÷ 2</a:t>
            </a:r>
            <a:r>
              <a:rPr lang="en-US" sz="2600" baseline="30000" dirty="0"/>
              <a:t>2</a:t>
            </a:r>
            <a:r>
              <a:rPr lang="en-US" sz="2600" dirty="0"/>
              <a:t> = 2)</a:t>
            </a:r>
          </a:p>
          <a:p>
            <a:pPr lvl="1"/>
            <a:r>
              <a:rPr lang="en-US" sz="2600" b="1" dirty="0"/>
              <a:t>Example:</a:t>
            </a:r>
            <a:r>
              <a:rPr lang="en-US" sz="2600" dirty="0"/>
              <a:t> 10000 &gt;&gt;&gt; 2 = 11100 (-16 ÷ 2</a:t>
            </a:r>
            <a:r>
              <a:rPr lang="en-US" sz="2600" baseline="30000" dirty="0"/>
              <a:t>2</a:t>
            </a:r>
            <a:r>
              <a:rPr lang="en-US" sz="2600" dirty="0"/>
              <a:t> = -4)</a:t>
            </a:r>
          </a:p>
          <a:p>
            <a:endParaRPr lang="en-US" dirty="0"/>
          </a:p>
        </p:txBody>
      </p:sp>
    </p:spTree>
    <p:extLst>
      <p:ext uri="{BB962C8B-B14F-4D97-AF65-F5344CB8AC3E}">
        <p14:creationId xmlns:p14="http://schemas.microsoft.com/office/powerpoint/2010/main" val="3145353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Adders</a:t>
            </a:r>
            <a:endParaRPr lang="en-US" dirty="0"/>
          </a:p>
        </p:txBody>
      </p:sp>
      <p:sp>
        <p:nvSpPr>
          <p:cNvPr id="3" name="Content Placeholder 2"/>
          <p:cNvSpPr>
            <a:spLocks noGrp="1"/>
          </p:cNvSpPr>
          <p:nvPr>
            <p:ph idx="1"/>
          </p:nvPr>
        </p:nvSpPr>
        <p:spPr/>
        <p:txBody>
          <a:bodyPr>
            <a:normAutofit/>
          </a:bodyPr>
          <a:lstStyle/>
          <a:p>
            <a:r>
              <a:rPr lang="en-US" dirty="0"/>
              <a:t>1-bit Adder</a:t>
            </a:r>
          </a:p>
          <a:p>
            <a:r>
              <a:rPr lang="en-US" dirty="0"/>
              <a:t>Multibit Adder</a:t>
            </a:r>
          </a:p>
          <a:p>
            <a:r>
              <a:rPr lang="en-US" dirty="0"/>
              <a:t>Ripple-Carry Adder</a:t>
            </a:r>
          </a:p>
          <a:p>
            <a:r>
              <a:rPr lang="en-US" dirty="0"/>
              <a:t>Carry-</a:t>
            </a:r>
            <a:r>
              <a:rPr lang="en-US" dirty="0" err="1"/>
              <a:t>Lookahead</a:t>
            </a:r>
            <a:r>
              <a:rPr lang="en-US" dirty="0"/>
              <a:t> Adder</a:t>
            </a:r>
          </a:p>
          <a:p>
            <a:r>
              <a:rPr lang="en-US" dirty="0"/>
              <a:t>Prefix Adder</a:t>
            </a:r>
          </a:p>
          <a:p>
            <a:pPr marL="0" indent="0">
              <a:buNone/>
            </a:pPr>
            <a:endParaRPr lang="en-US" dirty="0"/>
          </a:p>
        </p:txBody>
      </p:sp>
    </p:spTree>
    <p:extLst>
      <p:ext uri="{BB962C8B-B14F-4D97-AF65-F5344CB8AC3E}">
        <p14:creationId xmlns:p14="http://schemas.microsoft.com/office/powerpoint/2010/main" val="2035183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Multipliers</a:t>
            </a:r>
          </a:p>
        </p:txBody>
      </p:sp>
      <p:sp>
        <p:nvSpPr>
          <p:cNvPr id="3" name="Content Placeholder 2"/>
          <p:cNvSpPr>
            <a:spLocks noGrp="1"/>
          </p:cNvSpPr>
          <p:nvPr>
            <p:ph idx="1"/>
          </p:nvPr>
        </p:nvSpPr>
        <p:spPr>
          <a:xfrm>
            <a:off x="457200" y="1600201"/>
            <a:ext cx="8229600" cy="1371600"/>
          </a:xfrm>
        </p:spPr>
        <p:txBody>
          <a:bodyPr>
            <a:normAutofit fontScale="85000" lnSpcReduction="10000"/>
          </a:bodyPr>
          <a:lstStyle/>
          <a:p>
            <a:r>
              <a:rPr lang="en-US" b="1" dirty="0"/>
              <a:t>Partial products </a:t>
            </a:r>
            <a:r>
              <a:rPr lang="en-US" dirty="0"/>
              <a:t>formed by multiplying a single digit of the multiplier with multiplicand</a:t>
            </a:r>
          </a:p>
          <a:p>
            <a:r>
              <a:rPr lang="en-US" b="1" dirty="0"/>
              <a:t>Shifted</a:t>
            </a:r>
            <a:r>
              <a:rPr lang="en-US" dirty="0"/>
              <a:t> partial products </a:t>
            </a:r>
            <a:r>
              <a:rPr lang="en-US" b="1" dirty="0"/>
              <a:t>summed</a:t>
            </a:r>
            <a:r>
              <a:rPr lang="en-US" dirty="0"/>
              <a:t> to form result</a:t>
            </a:r>
            <a:endParaRPr lang="en-US" dirty="0">
              <a:solidFill>
                <a:schemeClr val="accent2"/>
              </a:solidFill>
            </a:endParaRPr>
          </a:p>
          <a:p>
            <a:endParaRPr lang="en-US" dirty="0"/>
          </a:p>
        </p:txBody>
      </p:sp>
      <p:graphicFrame>
        <p:nvGraphicFramePr>
          <p:cNvPr id="4" name="Object 7"/>
          <p:cNvGraphicFramePr>
            <a:graphicFrameLocks noChangeAspect="1"/>
          </p:cNvGraphicFramePr>
          <p:nvPr>
            <p:custDataLst>
              <p:tags r:id="rId2"/>
            </p:custDataLst>
          </p:nvPr>
        </p:nvGraphicFramePr>
        <p:xfrm>
          <a:off x="1848717" y="2667000"/>
          <a:ext cx="5446565" cy="3581400"/>
        </p:xfrm>
        <a:graphic>
          <a:graphicData uri="http://schemas.openxmlformats.org/presentationml/2006/ole">
            <mc:AlternateContent xmlns:mc="http://schemas.openxmlformats.org/markup-compatibility/2006">
              <mc:Choice xmlns:v="urn:schemas-microsoft-com:vml" Requires="v">
                <p:oleObj spid="_x0000_s92162" name="VISIO" r:id="rId4" imgW="2223360" imgH="1461600" progId="Visio.Drawing.6">
                  <p:embed/>
                </p:oleObj>
              </mc:Choice>
              <mc:Fallback>
                <p:oleObj name="VISIO" r:id="rId4" imgW="2223360" imgH="14616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8717" y="2667000"/>
                        <a:ext cx="5446565" cy="3581400"/>
                      </a:xfrm>
                      <a:prstGeom prst="rect">
                        <a:avLst/>
                      </a:prstGeom>
                    </p:spPr>
                  </p:pic>
                </p:oleObj>
              </mc:Fallback>
            </mc:AlternateContent>
          </a:graphicData>
        </a:graphic>
      </p:graphicFrame>
    </p:spTree>
    <p:extLst>
      <p:ext uri="{BB962C8B-B14F-4D97-AF65-F5344CB8AC3E}">
        <p14:creationId xmlns:p14="http://schemas.microsoft.com/office/powerpoint/2010/main" val="3672409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x 4 Multiplier</a:t>
            </a:r>
          </a:p>
        </p:txBody>
      </p:sp>
      <p:pic>
        <p:nvPicPr>
          <p:cNvPr id="4"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3124200"/>
            <a:ext cx="7911991" cy="298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9726" y="1371601"/>
            <a:ext cx="92906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51939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x 4 Divider</a:t>
            </a:r>
          </a:p>
        </p:txBody>
      </p:sp>
      <p:sp>
        <p:nvSpPr>
          <p:cNvPr id="6" name="Rectangle 4"/>
          <p:cNvSpPr>
            <a:spLocks noChangeArrowheads="1"/>
          </p:cNvSpPr>
          <p:nvPr>
            <p:custDataLst>
              <p:tags r:id="rId1"/>
            </p:custDataLst>
          </p:nvPr>
        </p:nvSpPr>
        <p:spPr bwMode="auto">
          <a:xfrm>
            <a:off x="5420413" y="2970961"/>
            <a:ext cx="3148477"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sz="2400" dirty="0">
                <a:latin typeface="Times New Roman" pitchFamily="18" charset="0"/>
                <a:cs typeface="Arial" charset="0"/>
              </a:rPr>
              <a:t>A/B = QB + R</a:t>
            </a:r>
          </a:p>
          <a:p>
            <a:r>
              <a:rPr lang="en-US" sz="2400" b="1" dirty="0">
                <a:solidFill>
                  <a:schemeClr val="accent1"/>
                </a:solidFill>
                <a:latin typeface="Times New Roman" pitchFamily="18" charset="0"/>
                <a:cs typeface="Arial" charset="0"/>
              </a:rPr>
              <a:t>Algorithm:</a:t>
            </a:r>
          </a:p>
          <a:p>
            <a:r>
              <a:rPr lang="en-US" sz="2400" dirty="0">
                <a:latin typeface="Times New Roman" pitchFamily="18" charset="0"/>
                <a:cs typeface="Arial" charset="0"/>
              </a:rPr>
              <a:t>R</a:t>
            </a:r>
            <a:r>
              <a:rPr lang="en-US" sz="2400" dirty="0">
                <a:latin typeface="Courier (W1)" pitchFamily="49" charset="0"/>
                <a:cs typeface="Arial" charset="0"/>
              </a:rPr>
              <a:t>’</a:t>
            </a:r>
            <a:r>
              <a:rPr lang="en-US" sz="2400" dirty="0">
                <a:latin typeface="Times New Roman" pitchFamily="18" charset="0"/>
                <a:cs typeface="Arial" charset="0"/>
              </a:rPr>
              <a:t> = 0</a:t>
            </a:r>
          </a:p>
          <a:p>
            <a:r>
              <a:rPr lang="en-US" sz="2400" dirty="0">
                <a:latin typeface="Times New Roman" pitchFamily="18" charset="0"/>
                <a:cs typeface="Arial" charset="0"/>
              </a:rPr>
              <a:t>for </a:t>
            </a:r>
            <a:r>
              <a:rPr lang="en-US" sz="2400" i="1" dirty="0" err="1">
                <a:latin typeface="Times New Roman" pitchFamily="18" charset="0"/>
                <a:cs typeface="Arial" charset="0"/>
              </a:rPr>
              <a:t>i</a:t>
            </a:r>
            <a:r>
              <a:rPr lang="en-US" sz="2400" dirty="0">
                <a:latin typeface="Times New Roman" pitchFamily="18" charset="0"/>
                <a:cs typeface="Arial" charset="0"/>
              </a:rPr>
              <a:t> = N-1 to 0</a:t>
            </a:r>
          </a:p>
          <a:p>
            <a:r>
              <a:rPr lang="en-US" sz="2400" dirty="0">
                <a:latin typeface="Times New Roman" pitchFamily="18" charset="0"/>
                <a:cs typeface="Arial" charset="0"/>
              </a:rPr>
              <a:t>  R = {R</a:t>
            </a:r>
            <a:r>
              <a:rPr lang="en-US" sz="2400" dirty="0">
                <a:latin typeface="Courier (W1)" pitchFamily="49" charset="0"/>
                <a:cs typeface="Arial" charset="0"/>
              </a:rPr>
              <a:t>’</a:t>
            </a:r>
            <a:r>
              <a:rPr lang="en-US" sz="2400" dirty="0">
                <a:latin typeface="Times New Roman" pitchFamily="18" charset="0"/>
                <a:cs typeface="Arial" charset="0"/>
              </a:rPr>
              <a:t> &lt;&lt; 1. A</a:t>
            </a:r>
            <a:r>
              <a:rPr lang="en-US" sz="2400" i="1" baseline="-25000" dirty="0">
                <a:latin typeface="Times New Roman" pitchFamily="18" charset="0"/>
                <a:cs typeface="Arial" charset="0"/>
              </a:rPr>
              <a:t>i</a:t>
            </a:r>
            <a:r>
              <a:rPr lang="en-US" sz="2400" dirty="0">
                <a:latin typeface="Times New Roman" pitchFamily="18" charset="0"/>
                <a:cs typeface="Arial" charset="0"/>
              </a:rPr>
              <a:t>}</a:t>
            </a:r>
          </a:p>
          <a:p>
            <a:r>
              <a:rPr lang="en-US" sz="2400" dirty="0">
                <a:latin typeface="Times New Roman" pitchFamily="18" charset="0"/>
                <a:cs typeface="Arial" charset="0"/>
              </a:rPr>
              <a:t>  D = R - B</a:t>
            </a:r>
          </a:p>
          <a:p>
            <a:r>
              <a:rPr lang="en-US" sz="2400" dirty="0">
                <a:latin typeface="Times New Roman" pitchFamily="18" charset="0"/>
                <a:cs typeface="Arial" charset="0"/>
              </a:rPr>
              <a:t>  if D &lt; 0, Q</a:t>
            </a:r>
            <a:r>
              <a:rPr lang="en-US" sz="2400" i="1" baseline="-25000" dirty="0">
                <a:latin typeface="Times New Roman" pitchFamily="18" charset="0"/>
                <a:cs typeface="Arial" charset="0"/>
              </a:rPr>
              <a:t>i</a:t>
            </a:r>
            <a:r>
              <a:rPr lang="en-US" sz="2400" dirty="0">
                <a:latin typeface="Times New Roman" pitchFamily="18" charset="0"/>
                <a:cs typeface="Arial" charset="0"/>
              </a:rPr>
              <a:t>=0, R</a:t>
            </a:r>
            <a:r>
              <a:rPr lang="en-US" sz="2400" dirty="0">
                <a:latin typeface="Courier (W1)" pitchFamily="49" charset="0"/>
                <a:cs typeface="Arial" charset="0"/>
              </a:rPr>
              <a:t>’</a:t>
            </a:r>
            <a:r>
              <a:rPr lang="en-US" sz="2400" dirty="0">
                <a:latin typeface="Times New Roman" pitchFamily="18" charset="0"/>
                <a:cs typeface="Arial" charset="0"/>
              </a:rPr>
              <a:t>=R</a:t>
            </a:r>
          </a:p>
          <a:p>
            <a:r>
              <a:rPr lang="en-US" sz="2400" dirty="0">
                <a:latin typeface="Times New Roman" pitchFamily="18" charset="0"/>
                <a:cs typeface="Arial" charset="0"/>
              </a:rPr>
              <a:t>  else        Q</a:t>
            </a:r>
            <a:r>
              <a:rPr lang="en-US" sz="2400" i="1" baseline="-25000" dirty="0">
                <a:latin typeface="Times New Roman" pitchFamily="18" charset="0"/>
                <a:cs typeface="Arial" charset="0"/>
              </a:rPr>
              <a:t>i</a:t>
            </a:r>
            <a:r>
              <a:rPr lang="en-US" sz="2400" dirty="0">
                <a:latin typeface="Times New Roman" pitchFamily="18" charset="0"/>
                <a:cs typeface="Arial" charset="0"/>
              </a:rPr>
              <a:t>=1, R</a:t>
            </a:r>
            <a:r>
              <a:rPr lang="en-US" sz="2400" dirty="0">
                <a:latin typeface="Courier (W1)" pitchFamily="49" charset="0"/>
                <a:cs typeface="Arial" charset="0"/>
              </a:rPr>
              <a:t>’</a:t>
            </a:r>
            <a:r>
              <a:rPr lang="en-US" sz="2400" dirty="0">
                <a:latin typeface="Times New Roman" pitchFamily="18" charset="0"/>
                <a:cs typeface="Arial" charset="0"/>
              </a:rPr>
              <a:t>=D</a:t>
            </a:r>
          </a:p>
          <a:p>
            <a:r>
              <a:rPr lang="en-US" sz="2400" dirty="0">
                <a:latin typeface="Times New Roman" pitchFamily="18" charset="0"/>
                <a:cs typeface="Arial" charset="0"/>
              </a:rPr>
              <a:t>R = R</a:t>
            </a:r>
            <a:r>
              <a:rPr lang="en-US" sz="2400" dirty="0">
                <a:latin typeface="Courier (W1)" pitchFamily="49" charset="0"/>
                <a:cs typeface="Arial" charset="0"/>
              </a:rPr>
              <a:t>’</a:t>
            </a:r>
            <a:endParaRPr lang="en-US" sz="2400" dirty="0">
              <a:latin typeface="Times New Roman" pitchFamily="18" charset="0"/>
              <a:cs typeface="Arial" charset="0"/>
            </a:endParaRPr>
          </a:p>
        </p:txBody>
      </p:sp>
      <p:grpSp>
        <p:nvGrpSpPr>
          <p:cNvPr id="9" name="Group 8"/>
          <p:cNvGrpSpPr/>
          <p:nvPr/>
        </p:nvGrpSpPr>
        <p:grpSpPr>
          <a:xfrm>
            <a:off x="5338658" y="1225838"/>
            <a:ext cx="2265224" cy="1733462"/>
            <a:chOff x="4364177" y="1295401"/>
            <a:chExt cx="2265224" cy="1733462"/>
          </a:xfrm>
        </p:grpSpPr>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4177" y="1295401"/>
              <a:ext cx="2265224" cy="17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495800" y="2057400"/>
              <a:ext cx="762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533900" y="2085932"/>
              <a:ext cx="76200" cy="1238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381743" y="2077299"/>
              <a:ext cx="76200" cy="12386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3" name="Straight Connector 42"/>
          <p:cNvCxnSpPr/>
          <p:nvPr/>
        </p:nvCxnSpPr>
        <p:spPr>
          <a:xfrm flipV="1">
            <a:off x="953633" y="3210222"/>
            <a:ext cx="3581400" cy="76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53633" y="4319096"/>
            <a:ext cx="3581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953633" y="5420351"/>
            <a:ext cx="3581400" cy="76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953633" y="2083791"/>
            <a:ext cx="3581400" cy="1755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631139" y="19712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86325" y="19712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141511" y="19712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896697" y="19712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631139" y="30761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386325" y="30761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141511" y="30761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896697" y="30761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631139" y="41810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386325" y="41810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141511" y="41810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896697" y="41810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631139" y="52859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386325" y="52859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141511" y="52859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896697" y="5285907"/>
            <a:ext cx="4572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flipV="1">
            <a:off x="1236172" y="1959968"/>
            <a:ext cx="200152" cy="245866"/>
          </a:xfrm>
          <a:prstGeom prst="triangle">
            <a:avLst/>
          </a:prstGeom>
          <a:solidFill>
            <a:schemeClr val="bg1"/>
          </a:solidFill>
          <a:ln>
            <a:solidFill>
              <a:schemeClr val="tx1"/>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143000" y="2034417"/>
            <a:ext cx="97834" cy="9783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V="1">
            <a:off x="1570954" y="2352108"/>
            <a:ext cx="2347791" cy="1594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1563233" y="3470634"/>
            <a:ext cx="2347791" cy="1594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563233" y="4553938"/>
            <a:ext cx="2347791" cy="1594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1563233" y="5679672"/>
            <a:ext cx="2347791" cy="1594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24000" y="2083791"/>
            <a:ext cx="0" cy="2762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524000" y="3202317"/>
            <a:ext cx="0" cy="2762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524000" y="4320843"/>
            <a:ext cx="0" cy="2762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524000" y="5439369"/>
            <a:ext cx="0" cy="2762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980556" y="1856907"/>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1800504" y="1604115"/>
            <a:ext cx="344966" cy="276999"/>
          </a:xfrm>
          <a:prstGeom prst="rect">
            <a:avLst/>
          </a:prstGeom>
          <a:noFill/>
        </p:spPr>
        <p:txBody>
          <a:bodyPr wrap="none" rtlCol="0">
            <a:spAutoFit/>
          </a:bodyPr>
          <a:lstStyle/>
          <a:p>
            <a:r>
              <a:rPr lang="en-US" sz="1200" dirty="0"/>
              <a:t>B</a:t>
            </a:r>
            <a:r>
              <a:rPr lang="en-US" sz="1200" baseline="-25000" dirty="0"/>
              <a:t>3</a:t>
            </a:r>
          </a:p>
        </p:txBody>
      </p:sp>
      <p:cxnSp>
        <p:nvCxnSpPr>
          <p:cNvPr id="69" name="Straight Connector 68"/>
          <p:cNvCxnSpPr/>
          <p:nvPr/>
        </p:nvCxnSpPr>
        <p:spPr>
          <a:xfrm flipV="1">
            <a:off x="1868716" y="1630280"/>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751677" y="1851900"/>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2571625" y="1599108"/>
            <a:ext cx="344966" cy="276999"/>
          </a:xfrm>
          <a:prstGeom prst="rect">
            <a:avLst/>
          </a:prstGeom>
          <a:noFill/>
        </p:spPr>
        <p:txBody>
          <a:bodyPr wrap="none" rtlCol="0">
            <a:spAutoFit/>
          </a:bodyPr>
          <a:lstStyle/>
          <a:p>
            <a:r>
              <a:rPr lang="en-US" sz="1200" dirty="0"/>
              <a:t>B</a:t>
            </a:r>
            <a:r>
              <a:rPr lang="en-US" sz="1200" baseline="-25000" dirty="0"/>
              <a:t>2</a:t>
            </a:r>
          </a:p>
        </p:txBody>
      </p:sp>
      <p:cxnSp>
        <p:nvCxnSpPr>
          <p:cNvPr id="72" name="Straight Connector 71"/>
          <p:cNvCxnSpPr/>
          <p:nvPr/>
        </p:nvCxnSpPr>
        <p:spPr>
          <a:xfrm flipV="1">
            <a:off x="2639837" y="1625273"/>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522798" y="1846893"/>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3342746" y="1594101"/>
            <a:ext cx="344966" cy="276999"/>
          </a:xfrm>
          <a:prstGeom prst="rect">
            <a:avLst/>
          </a:prstGeom>
          <a:noFill/>
        </p:spPr>
        <p:txBody>
          <a:bodyPr wrap="none" rtlCol="0">
            <a:spAutoFit/>
          </a:bodyPr>
          <a:lstStyle/>
          <a:p>
            <a:r>
              <a:rPr lang="en-US" sz="1200" dirty="0"/>
              <a:t>B</a:t>
            </a:r>
            <a:r>
              <a:rPr lang="en-US" sz="1200" baseline="-25000" dirty="0"/>
              <a:t>1</a:t>
            </a:r>
          </a:p>
        </p:txBody>
      </p:sp>
      <p:cxnSp>
        <p:nvCxnSpPr>
          <p:cNvPr id="75" name="Straight Connector 74"/>
          <p:cNvCxnSpPr/>
          <p:nvPr/>
        </p:nvCxnSpPr>
        <p:spPr>
          <a:xfrm flipV="1">
            <a:off x="3410958" y="1620266"/>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293919" y="1841886"/>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4113867" y="1589094"/>
            <a:ext cx="344966" cy="276999"/>
          </a:xfrm>
          <a:prstGeom prst="rect">
            <a:avLst/>
          </a:prstGeom>
          <a:noFill/>
        </p:spPr>
        <p:txBody>
          <a:bodyPr wrap="none" rtlCol="0">
            <a:spAutoFit/>
          </a:bodyPr>
          <a:lstStyle/>
          <a:p>
            <a:r>
              <a:rPr lang="en-US" sz="1200" dirty="0"/>
              <a:t>B</a:t>
            </a:r>
            <a:r>
              <a:rPr lang="en-US" sz="1200" baseline="-25000" dirty="0"/>
              <a:t>0</a:t>
            </a:r>
          </a:p>
        </p:txBody>
      </p:sp>
      <p:cxnSp>
        <p:nvCxnSpPr>
          <p:cNvPr id="78" name="Straight Connector 77"/>
          <p:cNvCxnSpPr/>
          <p:nvPr/>
        </p:nvCxnSpPr>
        <p:spPr>
          <a:xfrm flipV="1">
            <a:off x="4182079" y="1615259"/>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980556" y="2985982"/>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00504" y="2733190"/>
            <a:ext cx="344966" cy="276999"/>
          </a:xfrm>
          <a:prstGeom prst="rect">
            <a:avLst/>
          </a:prstGeom>
          <a:noFill/>
        </p:spPr>
        <p:txBody>
          <a:bodyPr wrap="none" rtlCol="0">
            <a:spAutoFit/>
          </a:bodyPr>
          <a:lstStyle/>
          <a:p>
            <a:r>
              <a:rPr lang="en-US" sz="1200" dirty="0"/>
              <a:t>B</a:t>
            </a:r>
            <a:r>
              <a:rPr lang="en-US" sz="1200" baseline="-25000" dirty="0"/>
              <a:t>3</a:t>
            </a:r>
          </a:p>
        </p:txBody>
      </p:sp>
      <p:cxnSp>
        <p:nvCxnSpPr>
          <p:cNvPr id="82" name="Straight Connector 81"/>
          <p:cNvCxnSpPr/>
          <p:nvPr/>
        </p:nvCxnSpPr>
        <p:spPr>
          <a:xfrm flipV="1">
            <a:off x="1868716" y="2759355"/>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751677" y="2980975"/>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2571625" y="2728183"/>
            <a:ext cx="344966" cy="276999"/>
          </a:xfrm>
          <a:prstGeom prst="rect">
            <a:avLst/>
          </a:prstGeom>
          <a:noFill/>
        </p:spPr>
        <p:txBody>
          <a:bodyPr wrap="none" rtlCol="0">
            <a:spAutoFit/>
          </a:bodyPr>
          <a:lstStyle/>
          <a:p>
            <a:r>
              <a:rPr lang="en-US" sz="1200" dirty="0"/>
              <a:t>B</a:t>
            </a:r>
            <a:r>
              <a:rPr lang="en-US" sz="1200" baseline="-25000" dirty="0"/>
              <a:t>2</a:t>
            </a:r>
          </a:p>
        </p:txBody>
      </p:sp>
      <p:cxnSp>
        <p:nvCxnSpPr>
          <p:cNvPr id="85" name="Straight Connector 84"/>
          <p:cNvCxnSpPr/>
          <p:nvPr/>
        </p:nvCxnSpPr>
        <p:spPr>
          <a:xfrm flipV="1">
            <a:off x="2639837" y="2754348"/>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522798" y="2975968"/>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3342746" y="2723176"/>
            <a:ext cx="344966" cy="276999"/>
          </a:xfrm>
          <a:prstGeom prst="rect">
            <a:avLst/>
          </a:prstGeom>
          <a:noFill/>
        </p:spPr>
        <p:txBody>
          <a:bodyPr wrap="none" rtlCol="0">
            <a:spAutoFit/>
          </a:bodyPr>
          <a:lstStyle/>
          <a:p>
            <a:r>
              <a:rPr lang="en-US" sz="1200" dirty="0"/>
              <a:t>B</a:t>
            </a:r>
            <a:r>
              <a:rPr lang="en-US" sz="1200" baseline="-25000" dirty="0"/>
              <a:t>1</a:t>
            </a:r>
          </a:p>
        </p:txBody>
      </p:sp>
      <p:cxnSp>
        <p:nvCxnSpPr>
          <p:cNvPr id="88" name="Straight Connector 87"/>
          <p:cNvCxnSpPr/>
          <p:nvPr/>
        </p:nvCxnSpPr>
        <p:spPr>
          <a:xfrm flipV="1">
            <a:off x="3410958" y="2749341"/>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93919" y="2970961"/>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113867" y="2718169"/>
            <a:ext cx="344966" cy="276999"/>
          </a:xfrm>
          <a:prstGeom prst="rect">
            <a:avLst/>
          </a:prstGeom>
          <a:noFill/>
        </p:spPr>
        <p:txBody>
          <a:bodyPr wrap="none" rtlCol="0">
            <a:spAutoFit/>
          </a:bodyPr>
          <a:lstStyle/>
          <a:p>
            <a:r>
              <a:rPr lang="en-US" sz="1200" dirty="0"/>
              <a:t>B</a:t>
            </a:r>
            <a:r>
              <a:rPr lang="en-US" sz="1200" baseline="-25000" dirty="0"/>
              <a:t>0</a:t>
            </a:r>
          </a:p>
        </p:txBody>
      </p:sp>
      <p:cxnSp>
        <p:nvCxnSpPr>
          <p:cNvPr id="91" name="Straight Connector 90"/>
          <p:cNvCxnSpPr/>
          <p:nvPr/>
        </p:nvCxnSpPr>
        <p:spPr>
          <a:xfrm flipV="1">
            <a:off x="4182079" y="2744334"/>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1980556" y="4104807"/>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1800504" y="3852015"/>
            <a:ext cx="344966" cy="276999"/>
          </a:xfrm>
          <a:prstGeom prst="rect">
            <a:avLst/>
          </a:prstGeom>
          <a:noFill/>
        </p:spPr>
        <p:txBody>
          <a:bodyPr wrap="none" rtlCol="0">
            <a:spAutoFit/>
          </a:bodyPr>
          <a:lstStyle/>
          <a:p>
            <a:r>
              <a:rPr lang="en-US" sz="1200" dirty="0"/>
              <a:t>B</a:t>
            </a:r>
            <a:r>
              <a:rPr lang="en-US" sz="1200" baseline="-25000" dirty="0"/>
              <a:t>3</a:t>
            </a:r>
          </a:p>
        </p:txBody>
      </p:sp>
      <p:cxnSp>
        <p:nvCxnSpPr>
          <p:cNvPr id="94" name="Straight Connector 93"/>
          <p:cNvCxnSpPr/>
          <p:nvPr/>
        </p:nvCxnSpPr>
        <p:spPr>
          <a:xfrm flipV="1">
            <a:off x="1868716" y="3878180"/>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51677" y="4099800"/>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2571625" y="3847008"/>
            <a:ext cx="344966" cy="276999"/>
          </a:xfrm>
          <a:prstGeom prst="rect">
            <a:avLst/>
          </a:prstGeom>
          <a:noFill/>
        </p:spPr>
        <p:txBody>
          <a:bodyPr wrap="none" rtlCol="0">
            <a:spAutoFit/>
          </a:bodyPr>
          <a:lstStyle/>
          <a:p>
            <a:r>
              <a:rPr lang="en-US" sz="1200" dirty="0"/>
              <a:t>B</a:t>
            </a:r>
            <a:r>
              <a:rPr lang="en-US" sz="1200" baseline="-25000" dirty="0"/>
              <a:t>2</a:t>
            </a:r>
          </a:p>
        </p:txBody>
      </p:sp>
      <p:cxnSp>
        <p:nvCxnSpPr>
          <p:cNvPr id="97" name="Straight Connector 96"/>
          <p:cNvCxnSpPr/>
          <p:nvPr/>
        </p:nvCxnSpPr>
        <p:spPr>
          <a:xfrm flipV="1">
            <a:off x="2639837" y="3873173"/>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3522798" y="4094793"/>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3342746" y="3842001"/>
            <a:ext cx="344966" cy="276999"/>
          </a:xfrm>
          <a:prstGeom prst="rect">
            <a:avLst/>
          </a:prstGeom>
          <a:noFill/>
        </p:spPr>
        <p:txBody>
          <a:bodyPr wrap="none" rtlCol="0">
            <a:spAutoFit/>
          </a:bodyPr>
          <a:lstStyle/>
          <a:p>
            <a:r>
              <a:rPr lang="en-US" sz="1200" dirty="0"/>
              <a:t>B</a:t>
            </a:r>
            <a:r>
              <a:rPr lang="en-US" sz="1200" baseline="-25000" dirty="0"/>
              <a:t>1</a:t>
            </a:r>
          </a:p>
        </p:txBody>
      </p:sp>
      <p:cxnSp>
        <p:nvCxnSpPr>
          <p:cNvPr id="100" name="Straight Connector 99"/>
          <p:cNvCxnSpPr/>
          <p:nvPr/>
        </p:nvCxnSpPr>
        <p:spPr>
          <a:xfrm flipV="1">
            <a:off x="3410958" y="3868166"/>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293919" y="4089786"/>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4113867" y="3836994"/>
            <a:ext cx="344966" cy="276999"/>
          </a:xfrm>
          <a:prstGeom prst="rect">
            <a:avLst/>
          </a:prstGeom>
          <a:noFill/>
        </p:spPr>
        <p:txBody>
          <a:bodyPr wrap="none" rtlCol="0">
            <a:spAutoFit/>
          </a:bodyPr>
          <a:lstStyle/>
          <a:p>
            <a:r>
              <a:rPr lang="en-US" sz="1200" dirty="0"/>
              <a:t>B</a:t>
            </a:r>
            <a:r>
              <a:rPr lang="en-US" sz="1200" baseline="-25000" dirty="0"/>
              <a:t>0</a:t>
            </a:r>
          </a:p>
        </p:txBody>
      </p:sp>
      <p:cxnSp>
        <p:nvCxnSpPr>
          <p:cNvPr id="103" name="Straight Connector 102"/>
          <p:cNvCxnSpPr/>
          <p:nvPr/>
        </p:nvCxnSpPr>
        <p:spPr>
          <a:xfrm flipV="1">
            <a:off x="4182079" y="3863159"/>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1980556" y="5172720"/>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1800504" y="4919928"/>
            <a:ext cx="344966" cy="276999"/>
          </a:xfrm>
          <a:prstGeom prst="rect">
            <a:avLst/>
          </a:prstGeom>
          <a:noFill/>
        </p:spPr>
        <p:txBody>
          <a:bodyPr wrap="none" rtlCol="0">
            <a:spAutoFit/>
          </a:bodyPr>
          <a:lstStyle/>
          <a:p>
            <a:r>
              <a:rPr lang="en-US" sz="1200" dirty="0"/>
              <a:t>B</a:t>
            </a:r>
            <a:r>
              <a:rPr lang="en-US" sz="1200" baseline="-25000" dirty="0"/>
              <a:t>3</a:t>
            </a:r>
          </a:p>
        </p:txBody>
      </p:sp>
      <p:cxnSp>
        <p:nvCxnSpPr>
          <p:cNvPr id="106" name="Straight Connector 105"/>
          <p:cNvCxnSpPr/>
          <p:nvPr/>
        </p:nvCxnSpPr>
        <p:spPr>
          <a:xfrm flipV="1">
            <a:off x="1868716" y="4946093"/>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751677" y="5167713"/>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2571625" y="4914921"/>
            <a:ext cx="344966" cy="276999"/>
          </a:xfrm>
          <a:prstGeom prst="rect">
            <a:avLst/>
          </a:prstGeom>
          <a:noFill/>
        </p:spPr>
        <p:txBody>
          <a:bodyPr wrap="none" rtlCol="0">
            <a:spAutoFit/>
          </a:bodyPr>
          <a:lstStyle/>
          <a:p>
            <a:r>
              <a:rPr lang="en-US" sz="1200" dirty="0"/>
              <a:t>B</a:t>
            </a:r>
            <a:r>
              <a:rPr lang="en-US" sz="1200" baseline="-25000" dirty="0"/>
              <a:t>2</a:t>
            </a:r>
          </a:p>
        </p:txBody>
      </p:sp>
      <p:cxnSp>
        <p:nvCxnSpPr>
          <p:cNvPr id="109" name="Straight Connector 108"/>
          <p:cNvCxnSpPr/>
          <p:nvPr/>
        </p:nvCxnSpPr>
        <p:spPr>
          <a:xfrm flipV="1">
            <a:off x="2639837" y="4941086"/>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522798" y="5162706"/>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3342746" y="4909914"/>
            <a:ext cx="344966" cy="276999"/>
          </a:xfrm>
          <a:prstGeom prst="rect">
            <a:avLst/>
          </a:prstGeom>
          <a:noFill/>
        </p:spPr>
        <p:txBody>
          <a:bodyPr wrap="none" rtlCol="0">
            <a:spAutoFit/>
          </a:bodyPr>
          <a:lstStyle/>
          <a:p>
            <a:r>
              <a:rPr lang="en-US" sz="1200" dirty="0"/>
              <a:t>B</a:t>
            </a:r>
            <a:r>
              <a:rPr lang="en-US" sz="1200" baseline="-25000" dirty="0"/>
              <a:t>1</a:t>
            </a:r>
          </a:p>
        </p:txBody>
      </p:sp>
      <p:cxnSp>
        <p:nvCxnSpPr>
          <p:cNvPr id="112" name="Straight Connector 111"/>
          <p:cNvCxnSpPr/>
          <p:nvPr/>
        </p:nvCxnSpPr>
        <p:spPr>
          <a:xfrm flipV="1">
            <a:off x="3410958" y="4936079"/>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293919" y="5157699"/>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4113867" y="4904907"/>
            <a:ext cx="344966" cy="276999"/>
          </a:xfrm>
          <a:prstGeom prst="rect">
            <a:avLst/>
          </a:prstGeom>
          <a:noFill/>
        </p:spPr>
        <p:txBody>
          <a:bodyPr wrap="none" rtlCol="0">
            <a:spAutoFit/>
          </a:bodyPr>
          <a:lstStyle/>
          <a:p>
            <a:r>
              <a:rPr lang="en-US" sz="1200" dirty="0"/>
              <a:t>B</a:t>
            </a:r>
            <a:r>
              <a:rPr lang="en-US" sz="1200" baseline="-25000" dirty="0"/>
              <a:t>0</a:t>
            </a:r>
          </a:p>
        </p:txBody>
      </p:sp>
      <p:cxnSp>
        <p:nvCxnSpPr>
          <p:cNvPr id="115" name="Straight Connector 114"/>
          <p:cNvCxnSpPr/>
          <p:nvPr/>
        </p:nvCxnSpPr>
        <p:spPr>
          <a:xfrm flipV="1">
            <a:off x="4182079" y="4931072"/>
            <a:ext cx="159450" cy="79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045946" y="1841886"/>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3865894" y="1589094"/>
            <a:ext cx="344966" cy="276999"/>
          </a:xfrm>
          <a:prstGeom prst="rect">
            <a:avLst/>
          </a:prstGeom>
          <a:noFill/>
        </p:spPr>
        <p:txBody>
          <a:bodyPr wrap="none" rtlCol="0">
            <a:spAutoFit/>
          </a:bodyPr>
          <a:lstStyle/>
          <a:p>
            <a:r>
              <a:rPr lang="en-US" sz="1200" dirty="0"/>
              <a:t>A</a:t>
            </a:r>
            <a:r>
              <a:rPr lang="en-US" sz="1200" baseline="-25000" dirty="0"/>
              <a:t>3</a:t>
            </a:r>
          </a:p>
        </p:txBody>
      </p:sp>
      <p:cxnSp>
        <p:nvCxnSpPr>
          <p:cNvPr id="121" name="Straight Connector 120"/>
          <p:cNvCxnSpPr/>
          <p:nvPr/>
        </p:nvCxnSpPr>
        <p:spPr>
          <a:xfrm>
            <a:off x="4034494" y="2961732"/>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3854442" y="2708940"/>
            <a:ext cx="344966" cy="276999"/>
          </a:xfrm>
          <a:prstGeom prst="rect">
            <a:avLst/>
          </a:prstGeom>
          <a:noFill/>
        </p:spPr>
        <p:txBody>
          <a:bodyPr wrap="none" rtlCol="0">
            <a:spAutoFit/>
          </a:bodyPr>
          <a:lstStyle/>
          <a:p>
            <a:r>
              <a:rPr lang="en-US" sz="1200" dirty="0"/>
              <a:t>A</a:t>
            </a:r>
            <a:r>
              <a:rPr lang="en-US" sz="1200" baseline="-25000" dirty="0"/>
              <a:t>2</a:t>
            </a:r>
          </a:p>
        </p:txBody>
      </p:sp>
      <p:cxnSp>
        <p:nvCxnSpPr>
          <p:cNvPr id="124" name="Straight Connector 123"/>
          <p:cNvCxnSpPr/>
          <p:nvPr/>
        </p:nvCxnSpPr>
        <p:spPr>
          <a:xfrm>
            <a:off x="4023042" y="4090899"/>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5" name="TextBox 124"/>
          <p:cNvSpPr txBox="1"/>
          <p:nvPr/>
        </p:nvSpPr>
        <p:spPr>
          <a:xfrm>
            <a:off x="3842990" y="3838107"/>
            <a:ext cx="344966" cy="276999"/>
          </a:xfrm>
          <a:prstGeom prst="rect">
            <a:avLst/>
          </a:prstGeom>
          <a:noFill/>
        </p:spPr>
        <p:txBody>
          <a:bodyPr wrap="none" rtlCol="0">
            <a:spAutoFit/>
          </a:bodyPr>
          <a:lstStyle/>
          <a:p>
            <a:r>
              <a:rPr lang="en-US" sz="1200" dirty="0"/>
              <a:t>A</a:t>
            </a:r>
            <a:r>
              <a:rPr lang="en-US" sz="1200" baseline="-25000" dirty="0"/>
              <a:t>1</a:t>
            </a:r>
          </a:p>
        </p:txBody>
      </p:sp>
      <p:cxnSp>
        <p:nvCxnSpPr>
          <p:cNvPr id="127" name="Straight Connector 126"/>
          <p:cNvCxnSpPr/>
          <p:nvPr/>
        </p:nvCxnSpPr>
        <p:spPr>
          <a:xfrm>
            <a:off x="4011590" y="5157699"/>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3831538" y="4904907"/>
            <a:ext cx="344966" cy="276999"/>
          </a:xfrm>
          <a:prstGeom prst="rect">
            <a:avLst/>
          </a:prstGeom>
          <a:noFill/>
        </p:spPr>
        <p:txBody>
          <a:bodyPr wrap="none" rtlCol="0">
            <a:spAutoFit/>
          </a:bodyPr>
          <a:lstStyle/>
          <a:p>
            <a:r>
              <a:rPr lang="en-US" sz="1200" dirty="0"/>
              <a:t>A</a:t>
            </a:r>
            <a:r>
              <a:rPr lang="en-US" sz="1200" baseline="-25000" dirty="0"/>
              <a:t>0</a:t>
            </a:r>
          </a:p>
        </p:txBody>
      </p:sp>
      <p:cxnSp>
        <p:nvCxnSpPr>
          <p:cNvPr id="133" name="Straight Connector 132"/>
          <p:cNvCxnSpPr/>
          <p:nvPr/>
        </p:nvCxnSpPr>
        <p:spPr>
          <a:xfrm>
            <a:off x="4113867" y="2504607"/>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3249286" y="2620993"/>
            <a:ext cx="855943" cy="1035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3252666" y="2736071"/>
            <a:ext cx="5025" cy="3399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3340792" y="2519259"/>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V="1">
            <a:off x="2476211" y="2635645"/>
            <a:ext cx="855943" cy="1035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H="1">
            <a:off x="2479591" y="2750723"/>
            <a:ext cx="5025" cy="3399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2567717" y="2533911"/>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1703136" y="2650297"/>
            <a:ext cx="855943" cy="1035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a:off x="1706516" y="2765375"/>
            <a:ext cx="5025" cy="3399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2573882" y="3620252"/>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V="1">
            <a:off x="1709301" y="3736638"/>
            <a:ext cx="855943" cy="1035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H="1">
            <a:off x="1712681" y="3851716"/>
            <a:ext cx="5025" cy="3399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2580047" y="4706593"/>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1715466" y="4822979"/>
            <a:ext cx="855943" cy="1035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a:off x="1718846" y="4938057"/>
            <a:ext cx="5025" cy="3399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3353587" y="3607669"/>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2489006" y="3724055"/>
            <a:ext cx="855943" cy="1035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H="1">
            <a:off x="2492386" y="3839133"/>
            <a:ext cx="5025" cy="3399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4128267" y="3621583"/>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3263686" y="3737969"/>
            <a:ext cx="855943" cy="1035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a:off x="3267066" y="3853047"/>
            <a:ext cx="5025" cy="3399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4122314" y="4714909"/>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3257733" y="4831295"/>
            <a:ext cx="855943" cy="1035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H="1">
            <a:off x="3261113" y="4946373"/>
            <a:ext cx="5025" cy="3399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3358776" y="4704794"/>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2494195" y="4821180"/>
            <a:ext cx="855943" cy="1035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H="1">
            <a:off x="2497575" y="4936258"/>
            <a:ext cx="5025" cy="3399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908461" y="1793617"/>
            <a:ext cx="362600" cy="276999"/>
          </a:xfrm>
          <a:prstGeom prst="rect">
            <a:avLst/>
          </a:prstGeom>
          <a:noFill/>
        </p:spPr>
        <p:txBody>
          <a:bodyPr wrap="none" rtlCol="0">
            <a:spAutoFit/>
          </a:bodyPr>
          <a:lstStyle/>
          <a:p>
            <a:r>
              <a:rPr lang="en-US" sz="1200" dirty="0"/>
              <a:t>Q</a:t>
            </a:r>
            <a:r>
              <a:rPr lang="en-US" sz="1200" baseline="-25000" dirty="0"/>
              <a:t>3</a:t>
            </a:r>
          </a:p>
        </p:txBody>
      </p:sp>
      <p:sp>
        <p:nvSpPr>
          <p:cNvPr id="165" name="TextBox 164"/>
          <p:cNvSpPr txBox="1"/>
          <p:nvPr/>
        </p:nvSpPr>
        <p:spPr>
          <a:xfrm>
            <a:off x="895833" y="2912790"/>
            <a:ext cx="362600" cy="276999"/>
          </a:xfrm>
          <a:prstGeom prst="rect">
            <a:avLst/>
          </a:prstGeom>
          <a:noFill/>
        </p:spPr>
        <p:txBody>
          <a:bodyPr wrap="none" rtlCol="0">
            <a:spAutoFit/>
          </a:bodyPr>
          <a:lstStyle/>
          <a:p>
            <a:r>
              <a:rPr lang="en-US" sz="1200" dirty="0"/>
              <a:t>Q</a:t>
            </a:r>
            <a:r>
              <a:rPr lang="en-US" sz="1200" baseline="-25000" dirty="0"/>
              <a:t>2</a:t>
            </a:r>
          </a:p>
        </p:txBody>
      </p:sp>
      <p:sp>
        <p:nvSpPr>
          <p:cNvPr id="166" name="TextBox 165"/>
          <p:cNvSpPr txBox="1"/>
          <p:nvPr/>
        </p:nvSpPr>
        <p:spPr>
          <a:xfrm>
            <a:off x="895833" y="4031963"/>
            <a:ext cx="362600" cy="276999"/>
          </a:xfrm>
          <a:prstGeom prst="rect">
            <a:avLst/>
          </a:prstGeom>
          <a:noFill/>
        </p:spPr>
        <p:txBody>
          <a:bodyPr wrap="none" rtlCol="0">
            <a:spAutoFit/>
          </a:bodyPr>
          <a:lstStyle/>
          <a:p>
            <a:r>
              <a:rPr lang="en-US" sz="1200" dirty="0"/>
              <a:t>Q</a:t>
            </a:r>
            <a:r>
              <a:rPr lang="en-US" sz="1200" baseline="-25000" dirty="0"/>
              <a:t>1</a:t>
            </a:r>
          </a:p>
        </p:txBody>
      </p:sp>
      <p:sp>
        <p:nvSpPr>
          <p:cNvPr id="167" name="TextBox 166"/>
          <p:cNvSpPr txBox="1"/>
          <p:nvPr/>
        </p:nvSpPr>
        <p:spPr>
          <a:xfrm>
            <a:off x="895833" y="5151136"/>
            <a:ext cx="362600" cy="276999"/>
          </a:xfrm>
          <a:prstGeom prst="rect">
            <a:avLst/>
          </a:prstGeom>
          <a:noFill/>
        </p:spPr>
        <p:txBody>
          <a:bodyPr wrap="none" rtlCol="0">
            <a:spAutoFit/>
          </a:bodyPr>
          <a:lstStyle/>
          <a:p>
            <a:r>
              <a:rPr lang="en-US" sz="1200" dirty="0"/>
              <a:t>Q</a:t>
            </a:r>
            <a:r>
              <a:rPr lang="en-US" sz="1200" baseline="-25000" dirty="0"/>
              <a:t>0</a:t>
            </a:r>
          </a:p>
        </p:txBody>
      </p:sp>
      <p:cxnSp>
        <p:nvCxnSpPr>
          <p:cNvPr id="168" name="Straight Connector 167"/>
          <p:cNvCxnSpPr/>
          <p:nvPr/>
        </p:nvCxnSpPr>
        <p:spPr>
          <a:xfrm>
            <a:off x="1808951" y="5834328"/>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2580072" y="5829321"/>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3351193" y="5824314"/>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4122314" y="5819307"/>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3" name="TextBox 172"/>
          <p:cNvSpPr txBox="1"/>
          <p:nvPr/>
        </p:nvSpPr>
        <p:spPr>
          <a:xfrm>
            <a:off x="3970877" y="5893879"/>
            <a:ext cx="362600" cy="276999"/>
          </a:xfrm>
          <a:prstGeom prst="rect">
            <a:avLst/>
          </a:prstGeom>
          <a:noFill/>
        </p:spPr>
        <p:txBody>
          <a:bodyPr wrap="none" rtlCol="0">
            <a:spAutoFit/>
          </a:bodyPr>
          <a:lstStyle/>
          <a:p>
            <a:r>
              <a:rPr lang="en-US" sz="1200" dirty="0"/>
              <a:t>R</a:t>
            </a:r>
            <a:r>
              <a:rPr lang="en-US" sz="1200" baseline="-25000" dirty="0"/>
              <a:t>0</a:t>
            </a:r>
          </a:p>
        </p:txBody>
      </p:sp>
      <p:sp>
        <p:nvSpPr>
          <p:cNvPr id="174" name="TextBox 173"/>
          <p:cNvSpPr txBox="1"/>
          <p:nvPr/>
        </p:nvSpPr>
        <p:spPr>
          <a:xfrm>
            <a:off x="3207591" y="5906738"/>
            <a:ext cx="362600" cy="276999"/>
          </a:xfrm>
          <a:prstGeom prst="rect">
            <a:avLst/>
          </a:prstGeom>
          <a:noFill/>
        </p:spPr>
        <p:txBody>
          <a:bodyPr wrap="none" rtlCol="0">
            <a:spAutoFit/>
          </a:bodyPr>
          <a:lstStyle/>
          <a:p>
            <a:r>
              <a:rPr lang="en-US" sz="1200" dirty="0"/>
              <a:t>R</a:t>
            </a:r>
            <a:r>
              <a:rPr lang="en-US" sz="1200" baseline="-25000" dirty="0"/>
              <a:t>1</a:t>
            </a:r>
          </a:p>
        </p:txBody>
      </p:sp>
      <p:sp>
        <p:nvSpPr>
          <p:cNvPr id="175" name="TextBox 174"/>
          <p:cNvSpPr txBox="1"/>
          <p:nvPr/>
        </p:nvSpPr>
        <p:spPr>
          <a:xfrm>
            <a:off x="2444297" y="5910910"/>
            <a:ext cx="362600" cy="276999"/>
          </a:xfrm>
          <a:prstGeom prst="rect">
            <a:avLst/>
          </a:prstGeom>
          <a:noFill/>
        </p:spPr>
        <p:txBody>
          <a:bodyPr wrap="none" rtlCol="0">
            <a:spAutoFit/>
          </a:bodyPr>
          <a:lstStyle/>
          <a:p>
            <a:r>
              <a:rPr lang="en-US" sz="1200" dirty="0"/>
              <a:t>R</a:t>
            </a:r>
            <a:r>
              <a:rPr lang="en-US" sz="1200" baseline="-25000" dirty="0"/>
              <a:t>2</a:t>
            </a:r>
          </a:p>
        </p:txBody>
      </p:sp>
      <p:sp>
        <p:nvSpPr>
          <p:cNvPr id="176" name="TextBox 175"/>
          <p:cNvSpPr txBox="1"/>
          <p:nvPr/>
        </p:nvSpPr>
        <p:spPr>
          <a:xfrm>
            <a:off x="1671969" y="5913445"/>
            <a:ext cx="362600" cy="276999"/>
          </a:xfrm>
          <a:prstGeom prst="rect">
            <a:avLst/>
          </a:prstGeom>
          <a:noFill/>
        </p:spPr>
        <p:txBody>
          <a:bodyPr wrap="none" rtlCol="0">
            <a:spAutoFit/>
          </a:bodyPr>
          <a:lstStyle/>
          <a:p>
            <a:r>
              <a:rPr lang="en-US" sz="1200" dirty="0"/>
              <a:t>R</a:t>
            </a:r>
            <a:r>
              <a:rPr lang="en-US" sz="1200" baseline="-25000" dirty="0"/>
              <a:t>3</a:t>
            </a:r>
          </a:p>
        </p:txBody>
      </p:sp>
      <p:cxnSp>
        <p:nvCxnSpPr>
          <p:cNvPr id="177" name="Straight Connector 176"/>
          <p:cNvCxnSpPr/>
          <p:nvPr/>
        </p:nvCxnSpPr>
        <p:spPr>
          <a:xfrm>
            <a:off x="1716650" y="1861914"/>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2487771" y="1856907"/>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3258892" y="1851900"/>
            <a:ext cx="0" cy="1143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0" name="TextBox 179"/>
          <p:cNvSpPr txBox="1"/>
          <p:nvPr/>
        </p:nvSpPr>
        <p:spPr>
          <a:xfrm>
            <a:off x="1567878" y="1586266"/>
            <a:ext cx="269626" cy="276999"/>
          </a:xfrm>
          <a:prstGeom prst="rect">
            <a:avLst/>
          </a:prstGeom>
          <a:noFill/>
        </p:spPr>
        <p:txBody>
          <a:bodyPr wrap="none" rtlCol="0">
            <a:spAutoFit/>
          </a:bodyPr>
          <a:lstStyle/>
          <a:p>
            <a:r>
              <a:rPr lang="en-US" sz="1200" dirty="0"/>
              <a:t>0</a:t>
            </a:r>
            <a:endParaRPr lang="en-US" sz="1200" baseline="-25000" dirty="0"/>
          </a:p>
        </p:txBody>
      </p:sp>
      <p:sp>
        <p:nvSpPr>
          <p:cNvPr id="181" name="TextBox 180"/>
          <p:cNvSpPr txBox="1"/>
          <p:nvPr/>
        </p:nvSpPr>
        <p:spPr>
          <a:xfrm>
            <a:off x="2351493" y="1590731"/>
            <a:ext cx="269626" cy="276999"/>
          </a:xfrm>
          <a:prstGeom prst="rect">
            <a:avLst/>
          </a:prstGeom>
          <a:noFill/>
        </p:spPr>
        <p:txBody>
          <a:bodyPr wrap="none" rtlCol="0">
            <a:spAutoFit/>
          </a:bodyPr>
          <a:lstStyle/>
          <a:p>
            <a:r>
              <a:rPr lang="en-US" sz="1200" dirty="0"/>
              <a:t>0</a:t>
            </a:r>
            <a:endParaRPr lang="en-US" sz="1200" baseline="-25000" dirty="0"/>
          </a:p>
        </p:txBody>
      </p:sp>
      <p:sp>
        <p:nvSpPr>
          <p:cNvPr id="182" name="TextBox 181"/>
          <p:cNvSpPr txBox="1"/>
          <p:nvPr/>
        </p:nvSpPr>
        <p:spPr>
          <a:xfrm>
            <a:off x="3111985" y="1597014"/>
            <a:ext cx="269626" cy="276999"/>
          </a:xfrm>
          <a:prstGeom prst="rect">
            <a:avLst/>
          </a:prstGeom>
          <a:noFill/>
        </p:spPr>
        <p:txBody>
          <a:bodyPr wrap="none" rtlCol="0">
            <a:spAutoFit/>
          </a:bodyPr>
          <a:lstStyle/>
          <a:p>
            <a:r>
              <a:rPr lang="en-US" sz="1200" dirty="0"/>
              <a:t>0</a:t>
            </a:r>
            <a:endParaRPr lang="en-US" sz="1200" baseline="-25000" dirty="0"/>
          </a:p>
        </p:txBody>
      </p:sp>
      <p:sp>
        <p:nvSpPr>
          <p:cNvPr id="184" name="TextBox 183"/>
          <p:cNvSpPr txBox="1"/>
          <p:nvPr/>
        </p:nvSpPr>
        <p:spPr>
          <a:xfrm>
            <a:off x="4536350" y="1944321"/>
            <a:ext cx="269626" cy="276999"/>
          </a:xfrm>
          <a:prstGeom prst="rect">
            <a:avLst/>
          </a:prstGeom>
          <a:noFill/>
        </p:spPr>
        <p:txBody>
          <a:bodyPr wrap="none" rtlCol="0">
            <a:spAutoFit/>
          </a:bodyPr>
          <a:lstStyle/>
          <a:p>
            <a:r>
              <a:rPr lang="en-US" sz="1200" dirty="0"/>
              <a:t>1</a:t>
            </a:r>
            <a:endParaRPr lang="en-US" sz="1200" baseline="-25000" dirty="0"/>
          </a:p>
        </p:txBody>
      </p:sp>
      <p:sp>
        <p:nvSpPr>
          <p:cNvPr id="185" name="TextBox 184"/>
          <p:cNvSpPr txBox="1"/>
          <p:nvPr/>
        </p:nvSpPr>
        <p:spPr>
          <a:xfrm>
            <a:off x="4542016" y="3051289"/>
            <a:ext cx="269626" cy="276999"/>
          </a:xfrm>
          <a:prstGeom prst="rect">
            <a:avLst/>
          </a:prstGeom>
          <a:noFill/>
        </p:spPr>
        <p:txBody>
          <a:bodyPr wrap="none" rtlCol="0">
            <a:spAutoFit/>
          </a:bodyPr>
          <a:lstStyle/>
          <a:p>
            <a:r>
              <a:rPr lang="en-US" sz="1200" dirty="0"/>
              <a:t>1</a:t>
            </a:r>
            <a:endParaRPr lang="en-US" sz="1200" baseline="-25000" dirty="0"/>
          </a:p>
        </p:txBody>
      </p:sp>
      <p:sp>
        <p:nvSpPr>
          <p:cNvPr id="186" name="TextBox 185"/>
          <p:cNvSpPr txBox="1"/>
          <p:nvPr/>
        </p:nvSpPr>
        <p:spPr>
          <a:xfrm>
            <a:off x="4547682" y="4158257"/>
            <a:ext cx="269626" cy="276999"/>
          </a:xfrm>
          <a:prstGeom prst="rect">
            <a:avLst/>
          </a:prstGeom>
          <a:noFill/>
        </p:spPr>
        <p:txBody>
          <a:bodyPr wrap="none" rtlCol="0">
            <a:spAutoFit/>
          </a:bodyPr>
          <a:lstStyle/>
          <a:p>
            <a:r>
              <a:rPr lang="en-US" sz="1200" dirty="0"/>
              <a:t>1</a:t>
            </a:r>
            <a:endParaRPr lang="en-US" sz="1200" baseline="-25000" dirty="0"/>
          </a:p>
        </p:txBody>
      </p:sp>
      <p:sp>
        <p:nvSpPr>
          <p:cNvPr id="187" name="TextBox 186"/>
          <p:cNvSpPr txBox="1"/>
          <p:nvPr/>
        </p:nvSpPr>
        <p:spPr>
          <a:xfrm>
            <a:off x="4553348" y="5265225"/>
            <a:ext cx="269626" cy="276999"/>
          </a:xfrm>
          <a:prstGeom prst="rect">
            <a:avLst/>
          </a:prstGeom>
          <a:noFill/>
        </p:spPr>
        <p:txBody>
          <a:bodyPr wrap="none" rtlCol="0">
            <a:spAutoFit/>
          </a:bodyPr>
          <a:lstStyle/>
          <a:p>
            <a:r>
              <a:rPr lang="en-US" sz="1200" dirty="0"/>
              <a:t>1</a:t>
            </a:r>
            <a:endParaRPr lang="en-US" sz="1200" baseline="-25000" dirty="0"/>
          </a:p>
        </p:txBody>
      </p:sp>
      <p:sp>
        <p:nvSpPr>
          <p:cNvPr id="172" name="Isosceles Triangle 171"/>
          <p:cNvSpPr/>
          <p:nvPr/>
        </p:nvSpPr>
        <p:spPr>
          <a:xfrm flipV="1">
            <a:off x="1241526" y="3093717"/>
            <a:ext cx="200152" cy="245866"/>
          </a:xfrm>
          <a:prstGeom prst="triangle">
            <a:avLst/>
          </a:prstGeom>
          <a:solidFill>
            <a:schemeClr val="bg1"/>
          </a:solidFill>
          <a:ln>
            <a:solidFill>
              <a:schemeClr val="tx1"/>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a:off x="1148354" y="3168166"/>
            <a:ext cx="97834" cy="9783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Isosceles Triangle 187"/>
          <p:cNvSpPr/>
          <p:nvPr/>
        </p:nvSpPr>
        <p:spPr>
          <a:xfrm flipV="1">
            <a:off x="1245870" y="4193008"/>
            <a:ext cx="200152" cy="245866"/>
          </a:xfrm>
          <a:prstGeom prst="triangle">
            <a:avLst/>
          </a:prstGeom>
          <a:solidFill>
            <a:schemeClr val="bg1"/>
          </a:solidFill>
          <a:ln>
            <a:solidFill>
              <a:schemeClr val="tx1"/>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1152698" y="4267457"/>
            <a:ext cx="97834" cy="9783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Isosceles Triangle 189"/>
          <p:cNvSpPr/>
          <p:nvPr/>
        </p:nvSpPr>
        <p:spPr>
          <a:xfrm flipV="1">
            <a:off x="1250214" y="5292299"/>
            <a:ext cx="200152" cy="245866"/>
          </a:xfrm>
          <a:prstGeom prst="triangle">
            <a:avLst/>
          </a:prstGeom>
          <a:solidFill>
            <a:schemeClr val="bg1"/>
          </a:solidFill>
          <a:ln>
            <a:solidFill>
              <a:schemeClr val="tx1"/>
            </a:solid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1157042" y="5366748"/>
            <a:ext cx="97834" cy="9783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9303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p>
        </p:txBody>
      </p:sp>
      <p:sp>
        <p:nvSpPr>
          <p:cNvPr id="3" name="Content Placeholder 2"/>
          <p:cNvSpPr>
            <a:spLocks noGrp="1"/>
          </p:cNvSpPr>
          <p:nvPr>
            <p:ph idx="1"/>
          </p:nvPr>
        </p:nvSpPr>
        <p:spPr/>
        <p:txBody>
          <a:bodyPr/>
          <a:lstStyle/>
          <a:p>
            <a:r>
              <a:rPr lang="en-US" dirty="0"/>
              <a:t>Compute 1010 / 11</a:t>
            </a:r>
          </a:p>
          <a:p>
            <a:pPr marL="0" indent="0">
              <a:buNone/>
            </a:pPr>
            <a:endParaRPr lang="en-US" dirty="0"/>
          </a:p>
        </p:txBody>
      </p:sp>
      <p:grpSp>
        <p:nvGrpSpPr>
          <p:cNvPr id="17" name="Group 16"/>
          <p:cNvGrpSpPr/>
          <p:nvPr/>
        </p:nvGrpSpPr>
        <p:grpSpPr>
          <a:xfrm>
            <a:off x="533400" y="2432020"/>
            <a:ext cx="1047082" cy="2862322"/>
            <a:chOff x="1295400" y="2362200"/>
            <a:chExt cx="1047082" cy="2862322"/>
          </a:xfrm>
        </p:grpSpPr>
        <p:sp>
          <p:nvSpPr>
            <p:cNvPr id="4" name="TextBox 3"/>
            <p:cNvSpPr txBox="1"/>
            <p:nvPr/>
          </p:nvSpPr>
          <p:spPr>
            <a:xfrm>
              <a:off x="1295400" y="2362200"/>
              <a:ext cx="1047082" cy="2862322"/>
            </a:xfrm>
            <a:prstGeom prst="rect">
              <a:avLst/>
            </a:prstGeom>
            <a:noFill/>
          </p:spPr>
          <p:txBody>
            <a:bodyPr wrap="none" rtlCol="0">
              <a:spAutoFit/>
            </a:bodyPr>
            <a:lstStyle/>
            <a:p>
              <a:r>
                <a:rPr lang="en-US" dirty="0"/>
                <a:t>    0011</a:t>
              </a:r>
            </a:p>
            <a:p>
              <a:r>
                <a:rPr lang="en-US" dirty="0"/>
                <a:t>11 1010</a:t>
              </a:r>
            </a:p>
            <a:p>
              <a:r>
                <a:rPr lang="en-US" dirty="0"/>
                <a:t>    0</a:t>
              </a:r>
            </a:p>
            <a:p>
              <a:r>
                <a:rPr lang="en-US" dirty="0"/>
                <a:t>    10</a:t>
              </a:r>
            </a:p>
            <a:p>
              <a:r>
                <a:rPr lang="en-US" dirty="0"/>
                <a:t>    00</a:t>
              </a:r>
            </a:p>
            <a:p>
              <a:r>
                <a:rPr lang="en-US" dirty="0"/>
                <a:t>    101</a:t>
              </a:r>
            </a:p>
            <a:p>
              <a:r>
                <a:rPr lang="en-US" dirty="0"/>
                <a:t>     11</a:t>
              </a:r>
            </a:p>
            <a:p>
              <a:r>
                <a:rPr lang="en-US" dirty="0"/>
                <a:t>     100</a:t>
              </a:r>
            </a:p>
            <a:p>
              <a:r>
                <a:rPr lang="en-US" dirty="0"/>
                <a:t>       11</a:t>
              </a:r>
            </a:p>
            <a:p>
              <a:r>
                <a:rPr lang="en-US" dirty="0"/>
                <a:t>         1</a:t>
              </a:r>
            </a:p>
          </p:txBody>
        </p:sp>
        <p:cxnSp>
          <p:nvCxnSpPr>
            <p:cNvPr id="6" name="Straight Connector 5"/>
            <p:cNvCxnSpPr/>
            <p:nvPr/>
          </p:nvCxnSpPr>
          <p:spPr>
            <a:xfrm>
              <a:off x="1676400" y="2667000"/>
              <a:ext cx="533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76400" y="3239363"/>
              <a:ext cx="533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676400" y="3810000"/>
              <a:ext cx="533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676400" y="2667000"/>
              <a:ext cx="0" cy="2286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676400" y="4343400"/>
              <a:ext cx="533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676400" y="4876800"/>
              <a:ext cx="533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5851635" y="1508475"/>
            <a:ext cx="2289922" cy="1200329"/>
          </a:xfrm>
          <a:prstGeom prst="rect">
            <a:avLst/>
          </a:prstGeom>
          <a:noFill/>
        </p:spPr>
        <p:txBody>
          <a:bodyPr wrap="none" rtlCol="0">
            <a:spAutoFit/>
          </a:bodyPr>
          <a:lstStyle/>
          <a:p>
            <a:r>
              <a:rPr lang="en-US" dirty="0" err="1"/>
              <a:t>i</a:t>
            </a:r>
            <a:r>
              <a:rPr lang="en-US" dirty="0"/>
              <a:t>=3)</a:t>
            </a:r>
          </a:p>
          <a:p>
            <a:r>
              <a:rPr lang="en-US" dirty="0"/>
              <a:t>R = (R’&lt;&lt;1). A</a:t>
            </a:r>
            <a:r>
              <a:rPr lang="en-US" baseline="-25000" dirty="0"/>
              <a:t>3</a:t>
            </a:r>
            <a:r>
              <a:rPr lang="en-US" dirty="0"/>
              <a:t> = 1</a:t>
            </a:r>
          </a:p>
          <a:p>
            <a:r>
              <a:rPr lang="en-US" dirty="0"/>
              <a:t>D = R-B = 1 – 11 &lt; 0</a:t>
            </a:r>
          </a:p>
          <a:p>
            <a:r>
              <a:rPr lang="en-US" dirty="0"/>
              <a:t>Q</a:t>
            </a:r>
            <a:r>
              <a:rPr lang="en-US" baseline="-25000" dirty="0"/>
              <a:t>3</a:t>
            </a:r>
            <a:r>
              <a:rPr lang="en-US" dirty="0"/>
              <a:t> = 0, R’ = R = 1</a:t>
            </a:r>
          </a:p>
        </p:txBody>
      </p:sp>
      <p:sp>
        <p:nvSpPr>
          <p:cNvPr id="14" name="TextBox 13"/>
          <p:cNvSpPr txBox="1"/>
          <p:nvPr/>
        </p:nvSpPr>
        <p:spPr>
          <a:xfrm>
            <a:off x="5856890" y="2682050"/>
            <a:ext cx="2418162" cy="1200329"/>
          </a:xfrm>
          <a:prstGeom prst="rect">
            <a:avLst/>
          </a:prstGeom>
          <a:noFill/>
        </p:spPr>
        <p:txBody>
          <a:bodyPr wrap="none" rtlCol="0">
            <a:spAutoFit/>
          </a:bodyPr>
          <a:lstStyle/>
          <a:p>
            <a:r>
              <a:rPr lang="en-US" dirty="0" err="1"/>
              <a:t>i</a:t>
            </a:r>
            <a:r>
              <a:rPr lang="en-US" dirty="0"/>
              <a:t>=2)</a:t>
            </a:r>
          </a:p>
          <a:p>
            <a:r>
              <a:rPr lang="en-US" dirty="0"/>
              <a:t>R = (R’&lt;&lt;1). A</a:t>
            </a:r>
            <a:r>
              <a:rPr lang="en-US" baseline="-25000" dirty="0"/>
              <a:t>2</a:t>
            </a:r>
            <a:r>
              <a:rPr lang="en-US" dirty="0"/>
              <a:t> = 10</a:t>
            </a:r>
          </a:p>
          <a:p>
            <a:r>
              <a:rPr lang="en-US" dirty="0"/>
              <a:t>D = R-B = 10 – 11 &lt; 0</a:t>
            </a:r>
          </a:p>
          <a:p>
            <a:r>
              <a:rPr lang="en-US" dirty="0"/>
              <a:t>Q</a:t>
            </a:r>
            <a:r>
              <a:rPr lang="en-US" baseline="-25000" dirty="0"/>
              <a:t>2</a:t>
            </a:r>
            <a:r>
              <a:rPr lang="en-US" dirty="0"/>
              <a:t> = 0, R’ = R = 10</a:t>
            </a:r>
          </a:p>
        </p:txBody>
      </p:sp>
      <p:sp>
        <p:nvSpPr>
          <p:cNvPr id="15" name="TextBox 14"/>
          <p:cNvSpPr txBox="1"/>
          <p:nvPr/>
        </p:nvSpPr>
        <p:spPr>
          <a:xfrm>
            <a:off x="5862145" y="3855625"/>
            <a:ext cx="2546403" cy="1200329"/>
          </a:xfrm>
          <a:prstGeom prst="rect">
            <a:avLst/>
          </a:prstGeom>
          <a:noFill/>
        </p:spPr>
        <p:txBody>
          <a:bodyPr wrap="none" rtlCol="0">
            <a:spAutoFit/>
          </a:bodyPr>
          <a:lstStyle/>
          <a:p>
            <a:r>
              <a:rPr lang="en-US" dirty="0" err="1"/>
              <a:t>i</a:t>
            </a:r>
            <a:r>
              <a:rPr lang="en-US" dirty="0"/>
              <a:t>=1)</a:t>
            </a:r>
          </a:p>
          <a:p>
            <a:r>
              <a:rPr lang="en-US" dirty="0"/>
              <a:t>R = (R’&lt;&lt;1). A</a:t>
            </a:r>
            <a:r>
              <a:rPr lang="en-US" baseline="-25000" dirty="0"/>
              <a:t>1</a:t>
            </a:r>
            <a:r>
              <a:rPr lang="en-US" dirty="0"/>
              <a:t> = 101</a:t>
            </a:r>
          </a:p>
          <a:p>
            <a:r>
              <a:rPr lang="en-US" dirty="0"/>
              <a:t>D = R-B = 101 – 11 &gt; 0</a:t>
            </a:r>
          </a:p>
          <a:p>
            <a:r>
              <a:rPr lang="en-US" dirty="0"/>
              <a:t>Q</a:t>
            </a:r>
            <a:r>
              <a:rPr lang="en-US" baseline="-25000" dirty="0"/>
              <a:t>1</a:t>
            </a:r>
            <a:r>
              <a:rPr lang="en-US" dirty="0"/>
              <a:t> = 1, R’ = D = 10</a:t>
            </a:r>
          </a:p>
        </p:txBody>
      </p:sp>
      <p:sp>
        <p:nvSpPr>
          <p:cNvPr id="16" name="TextBox 15"/>
          <p:cNvSpPr txBox="1"/>
          <p:nvPr/>
        </p:nvSpPr>
        <p:spPr>
          <a:xfrm>
            <a:off x="5867400" y="5029200"/>
            <a:ext cx="2546403" cy="1200329"/>
          </a:xfrm>
          <a:prstGeom prst="rect">
            <a:avLst/>
          </a:prstGeom>
          <a:noFill/>
        </p:spPr>
        <p:txBody>
          <a:bodyPr wrap="none" rtlCol="0">
            <a:spAutoFit/>
          </a:bodyPr>
          <a:lstStyle/>
          <a:p>
            <a:r>
              <a:rPr lang="en-US" dirty="0" err="1"/>
              <a:t>i</a:t>
            </a:r>
            <a:r>
              <a:rPr lang="en-US" dirty="0"/>
              <a:t>=0)</a:t>
            </a:r>
          </a:p>
          <a:p>
            <a:r>
              <a:rPr lang="en-US" dirty="0"/>
              <a:t>R = (R’&lt;&lt;1). A</a:t>
            </a:r>
            <a:r>
              <a:rPr lang="en-US" baseline="-25000" dirty="0"/>
              <a:t>0</a:t>
            </a:r>
            <a:r>
              <a:rPr lang="en-US" dirty="0"/>
              <a:t> = 100</a:t>
            </a:r>
          </a:p>
          <a:p>
            <a:r>
              <a:rPr lang="en-US" dirty="0"/>
              <a:t>D = R-B = 100 – 11 &gt; 0</a:t>
            </a:r>
          </a:p>
          <a:p>
            <a:r>
              <a:rPr lang="en-US" dirty="0"/>
              <a:t>Q</a:t>
            </a:r>
            <a:r>
              <a:rPr lang="en-US" baseline="-25000" dirty="0"/>
              <a:t>0</a:t>
            </a:r>
            <a:r>
              <a:rPr lang="en-US" dirty="0"/>
              <a:t> = 1, R’ = D = 1</a:t>
            </a:r>
          </a:p>
        </p:txBody>
      </p:sp>
      <p:sp>
        <p:nvSpPr>
          <p:cNvPr id="18" name="Rectangle 4"/>
          <p:cNvSpPr>
            <a:spLocks noChangeArrowheads="1"/>
          </p:cNvSpPr>
          <p:nvPr>
            <p:custDataLst>
              <p:tags r:id="rId1"/>
            </p:custDataLst>
          </p:nvPr>
        </p:nvSpPr>
        <p:spPr bwMode="auto">
          <a:xfrm>
            <a:off x="2737614" y="2439209"/>
            <a:ext cx="3148477"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dirty="0">
                <a:latin typeface="Times New Roman" pitchFamily="18" charset="0"/>
                <a:cs typeface="Arial" charset="0"/>
              </a:rPr>
              <a:t>A/B = QB + R</a:t>
            </a:r>
          </a:p>
          <a:p>
            <a:r>
              <a:rPr lang="en-US" b="1" dirty="0">
                <a:solidFill>
                  <a:schemeClr val="accent1"/>
                </a:solidFill>
                <a:latin typeface="Times New Roman" pitchFamily="18" charset="0"/>
                <a:cs typeface="Arial" charset="0"/>
              </a:rPr>
              <a:t>Algorithm:</a:t>
            </a:r>
          </a:p>
          <a:p>
            <a:r>
              <a:rPr lang="en-US" dirty="0">
                <a:latin typeface="Times New Roman" pitchFamily="18" charset="0"/>
                <a:cs typeface="Arial" charset="0"/>
              </a:rPr>
              <a:t>R</a:t>
            </a:r>
            <a:r>
              <a:rPr lang="en-US" dirty="0">
                <a:latin typeface="Courier (W1)" pitchFamily="49" charset="0"/>
                <a:cs typeface="Arial" charset="0"/>
              </a:rPr>
              <a:t>’</a:t>
            </a:r>
            <a:r>
              <a:rPr lang="en-US" dirty="0">
                <a:latin typeface="Times New Roman" pitchFamily="18" charset="0"/>
                <a:cs typeface="Arial" charset="0"/>
              </a:rPr>
              <a:t> = 0</a:t>
            </a:r>
          </a:p>
          <a:p>
            <a:r>
              <a:rPr lang="en-US" dirty="0">
                <a:latin typeface="Times New Roman" pitchFamily="18" charset="0"/>
                <a:cs typeface="Arial" charset="0"/>
              </a:rPr>
              <a:t>for </a:t>
            </a:r>
            <a:r>
              <a:rPr lang="en-US" i="1" dirty="0" err="1">
                <a:latin typeface="Times New Roman" pitchFamily="18" charset="0"/>
                <a:cs typeface="Arial" charset="0"/>
              </a:rPr>
              <a:t>i</a:t>
            </a:r>
            <a:r>
              <a:rPr lang="en-US" dirty="0">
                <a:latin typeface="Times New Roman" pitchFamily="18" charset="0"/>
                <a:cs typeface="Arial" charset="0"/>
              </a:rPr>
              <a:t> = N-1 to 0</a:t>
            </a:r>
          </a:p>
          <a:p>
            <a:r>
              <a:rPr lang="en-US" dirty="0">
                <a:latin typeface="Times New Roman" pitchFamily="18" charset="0"/>
                <a:cs typeface="Arial" charset="0"/>
              </a:rPr>
              <a:t>  R = {R</a:t>
            </a:r>
            <a:r>
              <a:rPr lang="en-US" dirty="0">
                <a:latin typeface="Courier (W1)" pitchFamily="49" charset="0"/>
                <a:cs typeface="Arial" charset="0"/>
              </a:rPr>
              <a:t>’</a:t>
            </a:r>
            <a:r>
              <a:rPr lang="en-US" dirty="0">
                <a:latin typeface="Times New Roman" pitchFamily="18" charset="0"/>
                <a:cs typeface="Arial" charset="0"/>
              </a:rPr>
              <a:t> &lt;&lt; 1. A</a:t>
            </a:r>
            <a:r>
              <a:rPr lang="en-US" i="1" baseline="-25000" dirty="0">
                <a:latin typeface="Times New Roman" pitchFamily="18" charset="0"/>
                <a:cs typeface="Arial" charset="0"/>
              </a:rPr>
              <a:t>i</a:t>
            </a:r>
            <a:r>
              <a:rPr lang="en-US" dirty="0">
                <a:latin typeface="Times New Roman" pitchFamily="18" charset="0"/>
                <a:cs typeface="Arial" charset="0"/>
              </a:rPr>
              <a:t>}</a:t>
            </a:r>
          </a:p>
          <a:p>
            <a:r>
              <a:rPr lang="en-US" dirty="0">
                <a:latin typeface="Times New Roman" pitchFamily="18" charset="0"/>
                <a:cs typeface="Arial" charset="0"/>
              </a:rPr>
              <a:t>  D = R - B</a:t>
            </a:r>
          </a:p>
          <a:p>
            <a:r>
              <a:rPr lang="en-US" dirty="0">
                <a:latin typeface="Times New Roman" pitchFamily="18" charset="0"/>
                <a:cs typeface="Arial" charset="0"/>
              </a:rPr>
              <a:t>  if D &lt; 0, Q</a:t>
            </a:r>
            <a:r>
              <a:rPr lang="en-US" i="1" baseline="-25000" dirty="0">
                <a:latin typeface="Times New Roman" pitchFamily="18" charset="0"/>
                <a:cs typeface="Arial" charset="0"/>
              </a:rPr>
              <a:t>i</a:t>
            </a:r>
            <a:r>
              <a:rPr lang="en-US" dirty="0">
                <a:latin typeface="Times New Roman" pitchFamily="18" charset="0"/>
                <a:cs typeface="Arial" charset="0"/>
              </a:rPr>
              <a:t>=0, R</a:t>
            </a:r>
            <a:r>
              <a:rPr lang="en-US" dirty="0">
                <a:latin typeface="Courier (W1)" pitchFamily="49" charset="0"/>
                <a:cs typeface="Arial" charset="0"/>
              </a:rPr>
              <a:t>’</a:t>
            </a:r>
            <a:r>
              <a:rPr lang="en-US" dirty="0">
                <a:latin typeface="Times New Roman" pitchFamily="18" charset="0"/>
                <a:cs typeface="Arial" charset="0"/>
              </a:rPr>
              <a:t>=R</a:t>
            </a:r>
          </a:p>
          <a:p>
            <a:r>
              <a:rPr lang="en-US" dirty="0">
                <a:latin typeface="Times New Roman" pitchFamily="18" charset="0"/>
                <a:cs typeface="Arial" charset="0"/>
              </a:rPr>
              <a:t>  else        Q</a:t>
            </a:r>
            <a:r>
              <a:rPr lang="en-US" i="1" baseline="-25000" dirty="0">
                <a:latin typeface="Times New Roman" pitchFamily="18" charset="0"/>
                <a:cs typeface="Arial" charset="0"/>
              </a:rPr>
              <a:t>i</a:t>
            </a:r>
            <a:r>
              <a:rPr lang="en-US" dirty="0">
                <a:latin typeface="Times New Roman" pitchFamily="18" charset="0"/>
                <a:cs typeface="Arial" charset="0"/>
              </a:rPr>
              <a:t>=1, R</a:t>
            </a:r>
            <a:r>
              <a:rPr lang="en-US" dirty="0">
                <a:latin typeface="Courier (W1)" pitchFamily="49" charset="0"/>
                <a:cs typeface="Arial" charset="0"/>
              </a:rPr>
              <a:t>’</a:t>
            </a:r>
            <a:r>
              <a:rPr lang="en-US" dirty="0">
                <a:latin typeface="Times New Roman" pitchFamily="18" charset="0"/>
                <a:cs typeface="Arial" charset="0"/>
              </a:rPr>
              <a:t>=D</a:t>
            </a:r>
          </a:p>
          <a:p>
            <a:r>
              <a:rPr lang="en-US" dirty="0">
                <a:latin typeface="Times New Roman" pitchFamily="18" charset="0"/>
                <a:cs typeface="Arial" charset="0"/>
              </a:rPr>
              <a:t>R = R</a:t>
            </a:r>
            <a:r>
              <a:rPr lang="en-US" dirty="0">
                <a:latin typeface="Courier (W1)" pitchFamily="49" charset="0"/>
                <a:cs typeface="Arial" charset="0"/>
              </a:rPr>
              <a:t>’</a:t>
            </a:r>
            <a:endParaRPr lang="en-US" dirty="0">
              <a:latin typeface="Times New Roman" pitchFamily="18" charset="0"/>
              <a:cs typeface="Arial" charset="0"/>
            </a:endParaRPr>
          </a:p>
        </p:txBody>
      </p:sp>
    </p:spTree>
    <p:extLst>
      <p:ext uri="{BB962C8B-B14F-4D97-AF65-F5344CB8AC3E}">
        <p14:creationId xmlns:p14="http://schemas.microsoft.com/office/powerpoint/2010/main" val="13136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Counters</a:t>
            </a:r>
          </a:p>
        </p:txBody>
      </p:sp>
      <p:sp>
        <p:nvSpPr>
          <p:cNvPr id="3" name="Content Placeholder 2"/>
          <p:cNvSpPr>
            <a:spLocks noGrp="1"/>
          </p:cNvSpPr>
          <p:nvPr>
            <p:ph idx="1"/>
          </p:nvPr>
        </p:nvSpPr>
        <p:spPr>
          <a:xfrm>
            <a:off x="457200" y="1600201"/>
            <a:ext cx="8229600" cy="1981200"/>
          </a:xfrm>
        </p:spPr>
        <p:txBody>
          <a:bodyPr>
            <a:normAutofit fontScale="85000" lnSpcReduction="20000"/>
          </a:bodyPr>
          <a:lstStyle/>
          <a:p>
            <a:pPr>
              <a:buFontTx/>
              <a:buChar char="•"/>
            </a:pPr>
            <a:r>
              <a:rPr lang="en-US" sz="2600" dirty="0">
                <a:cs typeface="Arial" charset="0"/>
              </a:rPr>
              <a:t>Increments on each clock edge</a:t>
            </a:r>
          </a:p>
          <a:p>
            <a:pPr>
              <a:buFontTx/>
              <a:buChar char="•"/>
            </a:pPr>
            <a:r>
              <a:rPr lang="en-US" sz="2600" dirty="0">
                <a:cs typeface="Arial" charset="0"/>
              </a:rPr>
              <a:t>Used to cycle through numbers. For example, </a:t>
            </a:r>
          </a:p>
          <a:p>
            <a:pPr lvl="1">
              <a:buFontTx/>
              <a:buChar char="–"/>
            </a:pPr>
            <a:r>
              <a:rPr lang="en-US" sz="2000" dirty="0">
                <a:cs typeface="Arial" charset="0"/>
              </a:rPr>
              <a:t>000, 001, 010, 011, 100, 101, 110, 111, 000, 001…</a:t>
            </a:r>
          </a:p>
          <a:p>
            <a:pPr>
              <a:buFontTx/>
              <a:buChar char="•"/>
            </a:pPr>
            <a:r>
              <a:rPr lang="en-US" sz="2600" dirty="0">
                <a:cs typeface="Arial" charset="0"/>
              </a:rPr>
              <a:t>Example uses:</a:t>
            </a:r>
          </a:p>
          <a:p>
            <a:pPr lvl="1">
              <a:buFontTx/>
              <a:buChar char="–"/>
            </a:pPr>
            <a:r>
              <a:rPr lang="en-US" sz="2000" dirty="0">
                <a:cs typeface="Arial" charset="0"/>
              </a:rPr>
              <a:t>Digital clock displays</a:t>
            </a:r>
          </a:p>
          <a:p>
            <a:pPr lvl="1">
              <a:buFontTx/>
              <a:buChar char="–"/>
            </a:pPr>
            <a:r>
              <a:rPr lang="en-US" sz="2000" dirty="0">
                <a:cs typeface="Arial" charset="0"/>
              </a:rPr>
              <a:t>Program counter: keeps track of current instruction executing</a:t>
            </a:r>
          </a:p>
          <a:p>
            <a:endParaRPr lang="en-US" dirty="0"/>
          </a:p>
        </p:txBody>
      </p:sp>
      <p:graphicFrame>
        <p:nvGraphicFramePr>
          <p:cNvPr id="4" name="Object 6"/>
          <p:cNvGraphicFramePr>
            <a:graphicFrameLocks noChangeAspect="1"/>
          </p:cNvGraphicFramePr>
          <p:nvPr>
            <p:custDataLst>
              <p:tags r:id="rId2"/>
            </p:custDataLst>
          </p:nvPr>
        </p:nvGraphicFramePr>
        <p:xfrm>
          <a:off x="2223293" y="3429000"/>
          <a:ext cx="4697413" cy="2744788"/>
        </p:xfrm>
        <a:graphic>
          <a:graphicData uri="http://schemas.openxmlformats.org/presentationml/2006/ole">
            <mc:AlternateContent xmlns:mc="http://schemas.openxmlformats.org/markup-compatibility/2006">
              <mc:Choice xmlns:v="urn:schemas-microsoft-com:vml" Requires="v">
                <p:oleObj spid="_x0000_s93186" name="VISIO" r:id="rId4" imgW="2080800" imgH="1216440" progId="Visio.Drawing.6">
                  <p:embed/>
                </p:oleObj>
              </mc:Choice>
              <mc:Fallback>
                <p:oleObj name="VISIO" r:id="rId4" imgW="2080800" imgH="12164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3293" y="3429000"/>
                        <a:ext cx="4697413" cy="274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25805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Shift Registers</a:t>
            </a:r>
          </a:p>
        </p:txBody>
      </p:sp>
      <p:sp>
        <p:nvSpPr>
          <p:cNvPr id="3" name="Content Placeholder 2"/>
          <p:cNvSpPr>
            <a:spLocks noGrp="1"/>
          </p:cNvSpPr>
          <p:nvPr>
            <p:ph idx="1"/>
          </p:nvPr>
        </p:nvSpPr>
        <p:spPr>
          <a:xfrm>
            <a:off x="457200" y="1600201"/>
            <a:ext cx="8229600" cy="1905000"/>
          </a:xfrm>
        </p:spPr>
        <p:txBody>
          <a:bodyPr>
            <a:normAutofit fontScale="92500" lnSpcReduction="20000"/>
          </a:bodyPr>
          <a:lstStyle/>
          <a:p>
            <a:pPr>
              <a:buFontTx/>
              <a:buChar char="•"/>
            </a:pPr>
            <a:r>
              <a:rPr lang="en-US" dirty="0">
                <a:cs typeface="Arial" charset="0"/>
              </a:rPr>
              <a:t>Shift a new bit in on each clock edge</a:t>
            </a:r>
          </a:p>
          <a:p>
            <a:pPr>
              <a:buFontTx/>
              <a:buChar char="•"/>
            </a:pPr>
            <a:r>
              <a:rPr lang="en-US" dirty="0">
                <a:cs typeface="Arial" charset="0"/>
              </a:rPr>
              <a:t>Shift a bit out on each clock edge</a:t>
            </a:r>
          </a:p>
          <a:p>
            <a:pPr>
              <a:buFontTx/>
              <a:buChar char="•"/>
            </a:pPr>
            <a:r>
              <a:rPr lang="en-US" i="1" dirty="0">
                <a:cs typeface="Arial" charset="0"/>
              </a:rPr>
              <a:t>Serial-to-parallel converter</a:t>
            </a:r>
            <a:r>
              <a:rPr lang="en-US" dirty="0">
                <a:cs typeface="Arial" charset="0"/>
              </a:rPr>
              <a:t>: converts serial input (</a:t>
            </a:r>
            <a:r>
              <a:rPr lang="en-US" i="1" dirty="0">
                <a:cs typeface="Arial" charset="0"/>
              </a:rPr>
              <a:t>S</a:t>
            </a:r>
            <a:r>
              <a:rPr lang="en-US" baseline="-25000" dirty="0">
                <a:cs typeface="Arial" charset="0"/>
              </a:rPr>
              <a:t>in</a:t>
            </a:r>
            <a:r>
              <a:rPr lang="en-US" dirty="0">
                <a:cs typeface="Arial" charset="0"/>
              </a:rPr>
              <a:t>) to parallel output (</a:t>
            </a:r>
            <a:r>
              <a:rPr lang="en-US" i="1" dirty="0">
                <a:cs typeface="Arial" charset="0"/>
              </a:rPr>
              <a:t>Q</a:t>
            </a:r>
            <a:r>
              <a:rPr lang="en-US" baseline="-25000" dirty="0">
                <a:cs typeface="Arial" charset="0"/>
              </a:rPr>
              <a:t>0:</a:t>
            </a:r>
            <a:r>
              <a:rPr lang="en-US" i="1" baseline="-25000" dirty="0">
                <a:cs typeface="Arial" charset="0"/>
              </a:rPr>
              <a:t>N</a:t>
            </a:r>
            <a:r>
              <a:rPr lang="en-US" baseline="-25000" dirty="0">
                <a:cs typeface="Arial" charset="0"/>
              </a:rPr>
              <a:t>-1</a:t>
            </a:r>
            <a:r>
              <a:rPr lang="en-US" dirty="0">
                <a:cs typeface="Arial" charset="0"/>
              </a:rPr>
              <a:t>)</a:t>
            </a:r>
          </a:p>
          <a:p>
            <a:endParaRPr lang="en-US" dirty="0"/>
          </a:p>
        </p:txBody>
      </p:sp>
      <p:graphicFrame>
        <p:nvGraphicFramePr>
          <p:cNvPr id="4" name="Object 4"/>
          <p:cNvGraphicFramePr>
            <a:graphicFrameLocks noChangeAspect="1"/>
          </p:cNvGraphicFramePr>
          <p:nvPr>
            <p:custDataLst>
              <p:tags r:id="rId2"/>
            </p:custDataLst>
          </p:nvPr>
        </p:nvGraphicFramePr>
        <p:xfrm>
          <a:off x="1453662" y="4269764"/>
          <a:ext cx="1360488" cy="1528762"/>
        </p:xfrm>
        <a:graphic>
          <a:graphicData uri="http://schemas.openxmlformats.org/presentationml/2006/ole">
            <mc:AlternateContent xmlns:mc="http://schemas.openxmlformats.org/markup-compatibility/2006">
              <mc:Choice xmlns:v="urn:schemas-microsoft-com:vml" Requires="v">
                <p:oleObj spid="_x0000_s94210" name="VISIO" r:id="rId7" imgW="612360" imgH="720360" progId="Visio.Drawing.6">
                  <p:embed/>
                </p:oleObj>
              </mc:Choice>
              <mc:Fallback>
                <p:oleObj name="VISIO" r:id="rId7" imgW="612360" imgH="72036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3662" y="4269764"/>
                        <a:ext cx="1360488" cy="152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8"/>
          <p:cNvGraphicFramePr>
            <a:graphicFrameLocks noChangeAspect="1"/>
          </p:cNvGraphicFramePr>
          <p:nvPr>
            <p:custDataLst>
              <p:tags r:id="rId3"/>
            </p:custDataLst>
          </p:nvPr>
        </p:nvGraphicFramePr>
        <p:xfrm>
          <a:off x="2971800" y="4038600"/>
          <a:ext cx="5257800" cy="1949450"/>
        </p:xfrm>
        <a:graphic>
          <a:graphicData uri="http://schemas.openxmlformats.org/presentationml/2006/ole">
            <mc:AlternateContent xmlns:mc="http://schemas.openxmlformats.org/markup-compatibility/2006">
              <mc:Choice xmlns:v="urn:schemas-microsoft-com:vml" Requires="v">
                <p:oleObj spid="_x0000_s94211" name="VISIO" r:id="rId9" imgW="1914480" imgH="743040" progId="Visio.Drawing.6">
                  <p:embed/>
                </p:oleObj>
              </mc:Choice>
              <mc:Fallback>
                <p:oleObj name="VISIO" r:id="rId9" imgW="1914480" imgH="743040"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4038600"/>
                        <a:ext cx="5257800" cy="19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7"/>
          <p:cNvSpPr txBox="1">
            <a:spLocks noChangeArrowheads="1"/>
          </p:cNvSpPr>
          <p:nvPr>
            <p:custDataLst>
              <p:tags r:id="rId4"/>
            </p:custDataLst>
          </p:nvPr>
        </p:nvSpPr>
        <p:spPr bwMode="auto">
          <a:xfrm>
            <a:off x="3968262" y="3598251"/>
            <a:ext cx="3048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800" b="1" dirty="0">
                <a:solidFill>
                  <a:srgbClr val="1D40EF"/>
                </a:solidFill>
              </a:rPr>
              <a:t>Implementation:</a:t>
            </a:r>
          </a:p>
        </p:txBody>
      </p:sp>
      <p:sp>
        <p:nvSpPr>
          <p:cNvPr id="7" name="Text Box 7"/>
          <p:cNvSpPr txBox="1">
            <a:spLocks noChangeArrowheads="1"/>
          </p:cNvSpPr>
          <p:nvPr>
            <p:custDataLst>
              <p:tags r:id="rId5"/>
            </p:custDataLst>
          </p:nvPr>
        </p:nvSpPr>
        <p:spPr bwMode="auto">
          <a:xfrm>
            <a:off x="1453662" y="3594144"/>
            <a:ext cx="1905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800" b="1" dirty="0">
                <a:solidFill>
                  <a:srgbClr val="1D40EF"/>
                </a:solidFill>
              </a:rPr>
              <a:t>Symbol:</a:t>
            </a:r>
          </a:p>
        </p:txBody>
      </p:sp>
    </p:spTree>
    <p:extLst>
      <p:ext uri="{BB962C8B-B14F-4D97-AF65-F5344CB8AC3E}">
        <p14:creationId xmlns:p14="http://schemas.microsoft.com/office/powerpoint/2010/main" val="165003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Shift Register with Parallel Load</a:t>
            </a:r>
          </a:p>
        </p:txBody>
      </p:sp>
      <p:sp>
        <p:nvSpPr>
          <p:cNvPr id="3" name="Content Placeholder 2"/>
          <p:cNvSpPr>
            <a:spLocks noGrp="1"/>
          </p:cNvSpPr>
          <p:nvPr>
            <p:ph idx="1"/>
          </p:nvPr>
        </p:nvSpPr>
        <p:spPr>
          <a:xfrm>
            <a:off x="457200" y="1600201"/>
            <a:ext cx="8229600" cy="1816099"/>
          </a:xfrm>
        </p:spPr>
        <p:txBody>
          <a:bodyPr>
            <a:normAutofit fontScale="77500" lnSpcReduction="20000"/>
          </a:bodyPr>
          <a:lstStyle/>
          <a:p>
            <a:pPr>
              <a:buFontTx/>
              <a:buChar char="•"/>
            </a:pPr>
            <a:r>
              <a:rPr lang="en-US" dirty="0">
                <a:cs typeface="Arial" charset="0"/>
              </a:rPr>
              <a:t>When </a:t>
            </a:r>
            <a:r>
              <a:rPr lang="en-US" i="1" dirty="0">
                <a:cs typeface="Arial" charset="0"/>
              </a:rPr>
              <a:t>Load</a:t>
            </a:r>
            <a:r>
              <a:rPr lang="en-US" dirty="0">
                <a:cs typeface="Arial" charset="0"/>
              </a:rPr>
              <a:t> = 1, acts as a normal </a:t>
            </a:r>
            <a:r>
              <a:rPr lang="en-US" i="1" dirty="0">
                <a:cs typeface="Arial" charset="0"/>
              </a:rPr>
              <a:t>N</a:t>
            </a:r>
            <a:r>
              <a:rPr lang="en-US" dirty="0">
                <a:cs typeface="Arial" charset="0"/>
              </a:rPr>
              <a:t>-bit register</a:t>
            </a:r>
          </a:p>
          <a:p>
            <a:pPr>
              <a:buFontTx/>
              <a:buChar char="•"/>
            </a:pPr>
            <a:r>
              <a:rPr lang="en-US" dirty="0">
                <a:cs typeface="Arial" charset="0"/>
              </a:rPr>
              <a:t>When </a:t>
            </a:r>
            <a:r>
              <a:rPr lang="en-US" i="1" dirty="0">
                <a:cs typeface="Arial" charset="0"/>
              </a:rPr>
              <a:t>Load</a:t>
            </a:r>
            <a:r>
              <a:rPr lang="en-US" dirty="0">
                <a:cs typeface="Arial" charset="0"/>
              </a:rPr>
              <a:t> = 0, acts as a shift register</a:t>
            </a:r>
          </a:p>
          <a:p>
            <a:pPr>
              <a:buFontTx/>
              <a:buChar char="•"/>
            </a:pPr>
            <a:r>
              <a:rPr lang="en-US" dirty="0">
                <a:cs typeface="Arial" charset="0"/>
              </a:rPr>
              <a:t>Now can act as a </a:t>
            </a:r>
            <a:r>
              <a:rPr lang="en-US" i="1" dirty="0">
                <a:cs typeface="Arial" charset="0"/>
              </a:rPr>
              <a:t>serial-to-parallel converter</a:t>
            </a:r>
            <a:r>
              <a:rPr lang="en-US" dirty="0">
                <a:cs typeface="Arial" charset="0"/>
              </a:rPr>
              <a:t> (S</a:t>
            </a:r>
            <a:r>
              <a:rPr lang="en-US" baseline="-25000" dirty="0">
                <a:cs typeface="Arial" charset="0"/>
              </a:rPr>
              <a:t>in</a:t>
            </a:r>
            <a:r>
              <a:rPr lang="en-US" dirty="0">
                <a:cs typeface="Arial" charset="0"/>
              </a:rPr>
              <a:t> to </a:t>
            </a:r>
            <a:r>
              <a:rPr lang="en-US" i="1" dirty="0">
                <a:cs typeface="Arial" charset="0"/>
              </a:rPr>
              <a:t>Q</a:t>
            </a:r>
            <a:r>
              <a:rPr lang="en-US" baseline="-25000" dirty="0">
                <a:cs typeface="Arial" charset="0"/>
              </a:rPr>
              <a:t>0:</a:t>
            </a:r>
            <a:r>
              <a:rPr lang="en-US" i="1" baseline="-25000" dirty="0">
                <a:cs typeface="Arial" charset="0"/>
              </a:rPr>
              <a:t>N</a:t>
            </a:r>
            <a:r>
              <a:rPr lang="en-US" baseline="-25000" dirty="0">
                <a:cs typeface="Arial" charset="0"/>
              </a:rPr>
              <a:t>-1</a:t>
            </a:r>
            <a:r>
              <a:rPr lang="en-US" dirty="0">
                <a:cs typeface="Arial" charset="0"/>
              </a:rPr>
              <a:t>) or a </a:t>
            </a:r>
            <a:r>
              <a:rPr lang="en-US" i="1" dirty="0">
                <a:cs typeface="Arial" charset="0"/>
              </a:rPr>
              <a:t>parallel-to-serial converter</a:t>
            </a:r>
            <a:r>
              <a:rPr lang="en-US" dirty="0">
                <a:cs typeface="Arial" charset="0"/>
              </a:rPr>
              <a:t> (</a:t>
            </a:r>
            <a:r>
              <a:rPr lang="en-US" i="1" dirty="0">
                <a:cs typeface="Arial" charset="0"/>
              </a:rPr>
              <a:t>D</a:t>
            </a:r>
            <a:r>
              <a:rPr lang="en-US" baseline="-25000" dirty="0">
                <a:cs typeface="Arial" charset="0"/>
              </a:rPr>
              <a:t>0:</a:t>
            </a:r>
            <a:r>
              <a:rPr lang="en-US" i="1" baseline="-25000" dirty="0">
                <a:cs typeface="Arial" charset="0"/>
              </a:rPr>
              <a:t>N</a:t>
            </a:r>
            <a:r>
              <a:rPr lang="en-US" baseline="-25000" dirty="0">
                <a:cs typeface="Arial" charset="0"/>
              </a:rPr>
              <a:t>-1</a:t>
            </a:r>
            <a:r>
              <a:rPr lang="en-US" dirty="0">
                <a:cs typeface="Arial" charset="0"/>
              </a:rPr>
              <a:t> to </a:t>
            </a:r>
            <a:r>
              <a:rPr lang="en-US" i="1" dirty="0" err="1">
                <a:cs typeface="Arial" charset="0"/>
              </a:rPr>
              <a:t>S</a:t>
            </a:r>
            <a:r>
              <a:rPr lang="en-US" baseline="-25000" dirty="0" err="1">
                <a:cs typeface="Arial" charset="0"/>
              </a:rPr>
              <a:t>out</a:t>
            </a:r>
            <a:r>
              <a:rPr lang="en-US" dirty="0">
                <a:cs typeface="Arial" charset="0"/>
              </a:rPr>
              <a:t>)</a:t>
            </a:r>
          </a:p>
          <a:p>
            <a:endParaRPr lang="en-US" dirty="0"/>
          </a:p>
        </p:txBody>
      </p:sp>
      <p:graphicFrame>
        <p:nvGraphicFramePr>
          <p:cNvPr id="4" name="Object 5"/>
          <p:cNvGraphicFramePr>
            <a:graphicFrameLocks noChangeAspect="1"/>
          </p:cNvGraphicFramePr>
          <p:nvPr>
            <p:custDataLst>
              <p:tags r:id="rId2"/>
            </p:custDataLst>
          </p:nvPr>
        </p:nvGraphicFramePr>
        <p:xfrm>
          <a:off x="1143000" y="3598864"/>
          <a:ext cx="7315200" cy="2146300"/>
        </p:xfrm>
        <a:graphic>
          <a:graphicData uri="http://schemas.openxmlformats.org/presentationml/2006/ole">
            <mc:AlternateContent xmlns:mc="http://schemas.openxmlformats.org/markup-compatibility/2006">
              <mc:Choice xmlns:v="urn:schemas-microsoft-com:vml" Requires="v">
                <p:oleObj spid="_x0000_s95234" name="VISIO" r:id="rId4" imgW="3257640" imgH="1000080" progId="Visio.Drawing.6">
                  <p:embed/>
                </p:oleObj>
              </mc:Choice>
              <mc:Fallback>
                <p:oleObj name="VISIO" r:id="rId4" imgW="3257640" imgH="10000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598864"/>
                        <a:ext cx="7315200" cy="2146300"/>
                      </a:xfrm>
                      <a:prstGeom prst="rect">
                        <a:avLst/>
                      </a:prstGeom>
                    </p:spPr>
                  </p:pic>
                </p:oleObj>
              </mc:Fallback>
            </mc:AlternateContent>
          </a:graphicData>
        </a:graphic>
      </p:graphicFrame>
    </p:spTree>
    <p:extLst>
      <p:ext uri="{BB962C8B-B14F-4D97-AF65-F5344CB8AC3E}">
        <p14:creationId xmlns:p14="http://schemas.microsoft.com/office/powerpoint/2010/main" val="2733432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Number Systems</a:t>
            </a:r>
          </a:p>
        </p:txBody>
      </p:sp>
      <p:sp>
        <p:nvSpPr>
          <p:cNvPr id="3" name="Content Placeholder 2"/>
          <p:cNvSpPr>
            <a:spLocks noGrp="1"/>
          </p:cNvSpPr>
          <p:nvPr>
            <p:ph idx="1"/>
          </p:nvPr>
        </p:nvSpPr>
        <p:spPr/>
        <p:txBody>
          <a:bodyPr>
            <a:normAutofit lnSpcReduction="10000"/>
          </a:bodyPr>
          <a:lstStyle/>
          <a:p>
            <a:pPr>
              <a:buFontTx/>
              <a:buChar char="•"/>
            </a:pPr>
            <a:r>
              <a:rPr lang="en-US" dirty="0">
                <a:cs typeface="Arial" charset="0"/>
              </a:rPr>
              <a:t>Numbers we can represent using binary representations</a:t>
            </a:r>
          </a:p>
          <a:p>
            <a:pPr lvl="1">
              <a:buFontTx/>
              <a:buChar char="–"/>
            </a:pPr>
            <a:r>
              <a:rPr lang="en-US" sz="2600" b="1" dirty="0">
                <a:cs typeface="Arial" charset="0"/>
              </a:rPr>
              <a:t>Positive numbers</a:t>
            </a:r>
          </a:p>
          <a:p>
            <a:pPr lvl="2">
              <a:buFontTx/>
              <a:buChar char="•"/>
            </a:pPr>
            <a:r>
              <a:rPr lang="en-US" sz="2600" dirty="0">
                <a:cs typeface="Arial" charset="0"/>
              </a:rPr>
              <a:t>Unsigned binary</a:t>
            </a:r>
          </a:p>
          <a:p>
            <a:pPr lvl="1">
              <a:buFontTx/>
              <a:buChar char="–"/>
            </a:pPr>
            <a:r>
              <a:rPr lang="en-US" sz="2600" b="1" dirty="0">
                <a:cs typeface="Arial" charset="0"/>
              </a:rPr>
              <a:t>Negative numbers</a:t>
            </a:r>
          </a:p>
          <a:p>
            <a:pPr lvl="2">
              <a:buFontTx/>
              <a:buChar char="•"/>
            </a:pPr>
            <a:r>
              <a:rPr lang="en-US" sz="2600" dirty="0">
                <a:cs typeface="Arial" charset="0"/>
              </a:rPr>
              <a:t>Two’s complement</a:t>
            </a:r>
          </a:p>
          <a:p>
            <a:pPr lvl="2">
              <a:buFontTx/>
              <a:buChar char="•"/>
            </a:pPr>
            <a:r>
              <a:rPr lang="en-US" sz="2600" dirty="0">
                <a:cs typeface="Arial" charset="0"/>
              </a:rPr>
              <a:t>Sign/magnitude numbers</a:t>
            </a:r>
          </a:p>
          <a:p>
            <a:pPr lvl="1">
              <a:buFontTx/>
              <a:buChar char="–"/>
            </a:pPr>
            <a:endParaRPr lang="en-US" sz="3200" dirty="0">
              <a:cs typeface="Arial" charset="0"/>
            </a:endParaRPr>
          </a:p>
          <a:p>
            <a:pPr>
              <a:buFontTx/>
              <a:buChar char="•"/>
            </a:pPr>
            <a:r>
              <a:rPr lang="en-US" dirty="0">
                <a:cs typeface="Arial" charset="0"/>
              </a:rPr>
              <a:t>What about </a:t>
            </a:r>
            <a:r>
              <a:rPr lang="en-US" b="1" dirty="0">
                <a:cs typeface="Arial" charset="0"/>
              </a:rPr>
              <a:t>fractions</a:t>
            </a:r>
            <a:r>
              <a:rPr lang="en-US" dirty="0">
                <a:cs typeface="Arial" charset="0"/>
              </a:rPr>
              <a:t>?</a:t>
            </a:r>
          </a:p>
          <a:p>
            <a:endParaRPr lang="en-US" dirty="0"/>
          </a:p>
        </p:txBody>
      </p:sp>
    </p:spTree>
    <p:extLst>
      <p:ext uri="{BB962C8B-B14F-4D97-AF65-F5344CB8AC3E}">
        <p14:creationId xmlns:p14="http://schemas.microsoft.com/office/powerpoint/2010/main" val="4195394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Numbers with Fractions</a:t>
            </a:r>
          </a:p>
        </p:txBody>
      </p:sp>
      <p:sp>
        <p:nvSpPr>
          <p:cNvPr id="3" name="Content Placeholder 2"/>
          <p:cNvSpPr>
            <a:spLocks noGrp="1"/>
          </p:cNvSpPr>
          <p:nvPr>
            <p:ph idx="1"/>
          </p:nvPr>
        </p:nvSpPr>
        <p:spPr/>
        <p:txBody>
          <a:bodyPr/>
          <a:lstStyle/>
          <a:p>
            <a:pPr>
              <a:buFontTx/>
              <a:buChar char="•"/>
            </a:pPr>
            <a:r>
              <a:rPr lang="en-US" dirty="0">
                <a:cs typeface="Arial" charset="0"/>
              </a:rPr>
              <a:t>Two common notations:</a:t>
            </a:r>
          </a:p>
          <a:p>
            <a:pPr lvl="1">
              <a:buFontTx/>
              <a:buChar char="–"/>
            </a:pPr>
            <a:r>
              <a:rPr lang="en-US" sz="2600" b="1" dirty="0">
                <a:solidFill>
                  <a:schemeClr val="accent1"/>
                </a:solidFill>
                <a:cs typeface="Arial" charset="0"/>
              </a:rPr>
              <a:t>Fixed-point: </a:t>
            </a:r>
            <a:r>
              <a:rPr lang="en-US" sz="2600" dirty="0">
                <a:cs typeface="Arial" charset="0"/>
              </a:rPr>
              <a:t>binary point fixed</a:t>
            </a:r>
          </a:p>
          <a:p>
            <a:pPr lvl="1">
              <a:buFontTx/>
              <a:buChar char="–"/>
            </a:pPr>
            <a:r>
              <a:rPr lang="en-US" sz="2600" b="1" dirty="0">
                <a:solidFill>
                  <a:schemeClr val="accent1"/>
                </a:solidFill>
                <a:cs typeface="Arial" charset="0"/>
              </a:rPr>
              <a:t>Floating-point: </a:t>
            </a:r>
            <a:r>
              <a:rPr lang="en-US" sz="2600" dirty="0">
                <a:cs typeface="Arial" charset="0"/>
              </a:rPr>
              <a:t>binary point floats to the right of the most significant 1</a:t>
            </a:r>
          </a:p>
          <a:p>
            <a:endParaRPr lang="en-US" dirty="0"/>
          </a:p>
        </p:txBody>
      </p:sp>
    </p:spTree>
    <p:extLst>
      <p:ext uri="{BB962C8B-B14F-4D97-AF65-F5344CB8AC3E}">
        <p14:creationId xmlns:p14="http://schemas.microsoft.com/office/powerpoint/2010/main" val="49707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Fixed-Point Numbers</a:t>
            </a:r>
          </a:p>
        </p:txBody>
      </p:sp>
      <p:sp>
        <p:nvSpPr>
          <p:cNvPr id="3" name="Content Placeholder 2"/>
          <p:cNvSpPr>
            <a:spLocks noGrp="1"/>
          </p:cNvSpPr>
          <p:nvPr>
            <p:ph idx="1"/>
          </p:nvPr>
        </p:nvSpPr>
        <p:spPr/>
        <p:txBody>
          <a:bodyPr>
            <a:normAutofit fontScale="92500" lnSpcReduction="10000"/>
          </a:bodyPr>
          <a:lstStyle/>
          <a:p>
            <a:pPr>
              <a:buFontTx/>
              <a:buChar char="•"/>
            </a:pPr>
            <a:r>
              <a:rPr lang="en-US" dirty="0">
                <a:cs typeface="Arial" charset="0"/>
              </a:rPr>
              <a:t>6.75 using 4 integer bits and 4 fraction bits:</a:t>
            </a:r>
          </a:p>
          <a:p>
            <a:pPr>
              <a:buFontTx/>
              <a:buChar char="•"/>
            </a:pPr>
            <a:endParaRPr lang="en-US" dirty="0">
              <a:cs typeface="Arial" charset="0"/>
            </a:endParaRPr>
          </a:p>
          <a:p>
            <a:pPr>
              <a:buFontTx/>
              <a:buChar char="•"/>
            </a:pPr>
            <a:endParaRPr lang="en-US" dirty="0">
              <a:cs typeface="Arial" charset="0"/>
            </a:endParaRPr>
          </a:p>
          <a:p>
            <a:pPr>
              <a:buFontTx/>
              <a:buChar char="•"/>
            </a:pPr>
            <a:endParaRPr lang="en-US" dirty="0">
              <a:cs typeface="Arial" charset="0"/>
            </a:endParaRPr>
          </a:p>
          <a:p>
            <a:pPr>
              <a:buFontTx/>
              <a:buChar char="•"/>
            </a:pPr>
            <a:endParaRPr lang="en-US" dirty="0">
              <a:cs typeface="Arial" charset="0"/>
            </a:endParaRPr>
          </a:p>
          <a:p>
            <a:pPr>
              <a:buFontTx/>
              <a:buChar char="•"/>
            </a:pPr>
            <a:endParaRPr lang="en-US" dirty="0">
              <a:cs typeface="Arial" charset="0"/>
            </a:endParaRPr>
          </a:p>
          <a:p>
            <a:pPr marL="800100" lvl="1" indent="-342900">
              <a:buFontTx/>
              <a:buChar char="•"/>
            </a:pPr>
            <a:r>
              <a:rPr lang="en-US" sz="2600" dirty="0">
                <a:cs typeface="Arial" charset="0"/>
              </a:rPr>
              <a:t>Binary point is implied</a:t>
            </a:r>
          </a:p>
          <a:p>
            <a:pPr marL="800100" lvl="1" indent="-342900">
              <a:buFontTx/>
              <a:buChar char="•"/>
            </a:pPr>
            <a:r>
              <a:rPr lang="en-US" sz="2600" dirty="0">
                <a:cs typeface="Arial" charset="0"/>
              </a:rPr>
              <a:t>The number of integer and fraction bits must be agreed upon beforehand</a:t>
            </a:r>
          </a:p>
          <a:p>
            <a:endParaRPr lang="en-US" dirty="0"/>
          </a:p>
        </p:txBody>
      </p:sp>
      <p:graphicFrame>
        <p:nvGraphicFramePr>
          <p:cNvPr id="4" name="Object 5"/>
          <p:cNvGraphicFramePr>
            <a:graphicFrameLocks noChangeAspect="1"/>
          </p:cNvGraphicFramePr>
          <p:nvPr>
            <p:custDataLst>
              <p:tags r:id="rId2"/>
            </p:custDataLst>
          </p:nvPr>
        </p:nvGraphicFramePr>
        <p:xfrm>
          <a:off x="1752600" y="2286000"/>
          <a:ext cx="6400800" cy="2243138"/>
        </p:xfrm>
        <a:graphic>
          <a:graphicData uri="http://schemas.openxmlformats.org/presentationml/2006/ole">
            <mc:AlternateContent xmlns:mc="http://schemas.openxmlformats.org/markup-compatibility/2006">
              <mc:Choice xmlns:v="urn:schemas-microsoft-com:vml" Requires="v">
                <p:oleObj spid="_x0000_s96258" name="VISIO" r:id="rId4" imgW="1389960" imgH="487800" progId="Visio.Drawing.6">
                  <p:embed/>
                </p:oleObj>
              </mc:Choice>
              <mc:Fallback>
                <p:oleObj name="VISIO" r:id="rId4" imgW="1389960" imgH="4878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286000"/>
                        <a:ext cx="6400800" cy="224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2393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1-bit Adders</a:t>
            </a:r>
          </a:p>
        </p:txBody>
      </p:sp>
      <p:graphicFrame>
        <p:nvGraphicFramePr>
          <p:cNvPr id="4" name="Object 7"/>
          <p:cNvGraphicFramePr>
            <a:graphicFrameLocks noGrp="1" noChangeAspect="1"/>
          </p:cNvGraphicFramePr>
          <p:nvPr>
            <p:ph idx="1"/>
            <p:custDataLst>
              <p:tags r:id="rId2"/>
            </p:custDataLst>
            <p:extLst>
              <p:ext uri="{D42A27DB-BD31-4B8C-83A1-F6EECF244321}">
                <p14:modId xmlns:p14="http://schemas.microsoft.com/office/powerpoint/2010/main" val="405663838"/>
              </p:ext>
            </p:extLst>
          </p:nvPr>
        </p:nvGraphicFramePr>
        <p:xfrm>
          <a:off x="2057400" y="1143000"/>
          <a:ext cx="4959350" cy="5257800"/>
        </p:xfrm>
        <a:graphic>
          <a:graphicData uri="http://schemas.openxmlformats.org/presentationml/2006/ole">
            <mc:AlternateContent xmlns:mc="http://schemas.openxmlformats.org/markup-compatibility/2006">
              <mc:Choice xmlns:v="urn:schemas-microsoft-com:vml" Requires="v">
                <p:oleObj spid="_x0000_s73746" name="VISIO" r:id="rId4" imgW="2510280" imgH="2660400" progId="Visio.Drawing.6">
                  <p:embed/>
                </p:oleObj>
              </mc:Choice>
              <mc:Fallback>
                <p:oleObj name="VISIO" r:id="rId4" imgW="2510280" imgH="26604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143000"/>
                        <a:ext cx="4959350" cy="5257800"/>
                      </a:xfrm>
                      <a:prstGeom prst="rect">
                        <a:avLst/>
                      </a:prstGeom>
                    </p:spPr>
                  </p:pic>
                </p:oleObj>
              </mc:Fallback>
            </mc:AlternateContent>
          </a:graphicData>
        </a:graphic>
      </p:graphicFrame>
    </p:spTree>
    <p:extLst>
      <p:ext uri="{BB962C8B-B14F-4D97-AF65-F5344CB8AC3E}">
        <p14:creationId xmlns:p14="http://schemas.microsoft.com/office/powerpoint/2010/main" val="3591784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Fixed-Point Number Example</a:t>
            </a:r>
          </a:p>
        </p:txBody>
      </p:sp>
      <p:sp>
        <p:nvSpPr>
          <p:cNvPr id="3" name="Content Placeholder 2"/>
          <p:cNvSpPr>
            <a:spLocks noGrp="1"/>
          </p:cNvSpPr>
          <p:nvPr>
            <p:ph idx="1"/>
          </p:nvPr>
        </p:nvSpPr>
        <p:spPr/>
        <p:txBody>
          <a:bodyPr/>
          <a:lstStyle/>
          <a:p>
            <a:pPr>
              <a:buFontTx/>
              <a:buChar char="•"/>
            </a:pPr>
            <a:r>
              <a:rPr lang="en-US" dirty="0">
                <a:cs typeface="Arial" charset="0"/>
              </a:rPr>
              <a:t>Represent 7.5</a:t>
            </a:r>
            <a:r>
              <a:rPr lang="en-US" baseline="-25000" dirty="0">
                <a:cs typeface="Arial" charset="0"/>
              </a:rPr>
              <a:t>10</a:t>
            </a:r>
            <a:r>
              <a:rPr lang="en-US" dirty="0">
                <a:cs typeface="Arial" charset="0"/>
              </a:rPr>
              <a:t> using 4 integer bits and 4 fraction bits.</a:t>
            </a:r>
          </a:p>
          <a:p>
            <a:pPr>
              <a:buFontTx/>
              <a:buChar char="•"/>
            </a:pPr>
            <a:endParaRPr lang="en-US" dirty="0">
              <a:cs typeface="Arial" charset="0"/>
            </a:endParaRPr>
          </a:p>
          <a:p>
            <a:pPr marL="457200" lvl="1" indent="0">
              <a:buNone/>
            </a:pPr>
            <a:r>
              <a:rPr lang="en-US" sz="3200" dirty="0">
                <a:cs typeface="Arial" charset="0"/>
              </a:rPr>
              <a:t>			</a:t>
            </a:r>
            <a:r>
              <a:rPr lang="en-US" sz="3200" b="1" dirty="0">
                <a:solidFill>
                  <a:schemeClr val="accent1"/>
                </a:solidFill>
                <a:cs typeface="Arial" charset="0"/>
              </a:rPr>
              <a:t>01111000</a:t>
            </a:r>
          </a:p>
          <a:p>
            <a:endParaRPr lang="en-US" dirty="0"/>
          </a:p>
        </p:txBody>
      </p:sp>
    </p:spTree>
    <p:extLst>
      <p:ext uri="{BB962C8B-B14F-4D97-AF65-F5344CB8AC3E}">
        <p14:creationId xmlns:p14="http://schemas.microsoft.com/office/powerpoint/2010/main" val="1625474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Signed Fixed-Point Numbers</a:t>
            </a:r>
          </a:p>
        </p:txBody>
      </p:sp>
      <p:sp>
        <p:nvSpPr>
          <p:cNvPr id="3" name="Content Placeholder 2"/>
          <p:cNvSpPr>
            <a:spLocks noGrp="1"/>
          </p:cNvSpPr>
          <p:nvPr>
            <p:ph idx="1"/>
          </p:nvPr>
        </p:nvSpPr>
        <p:spPr/>
        <p:txBody>
          <a:bodyPr>
            <a:normAutofit fontScale="92500" lnSpcReduction="10000"/>
          </a:bodyPr>
          <a:lstStyle/>
          <a:p>
            <a:pPr>
              <a:buFontTx/>
              <a:buChar char="•"/>
            </a:pPr>
            <a:r>
              <a:rPr lang="en-US" sz="2600" b="1" dirty="0">
                <a:cs typeface="Arial" charset="0"/>
              </a:rPr>
              <a:t>Representations:</a:t>
            </a:r>
          </a:p>
          <a:p>
            <a:pPr lvl="1">
              <a:buFontTx/>
              <a:buChar char="–"/>
            </a:pPr>
            <a:r>
              <a:rPr lang="en-US" sz="2200" dirty="0">
                <a:cs typeface="Arial" charset="0"/>
              </a:rPr>
              <a:t>Sign/magnitude</a:t>
            </a:r>
          </a:p>
          <a:p>
            <a:pPr lvl="1">
              <a:buFontTx/>
              <a:buChar char="–"/>
            </a:pPr>
            <a:r>
              <a:rPr lang="en-US" sz="2200" dirty="0">
                <a:cs typeface="Arial" charset="0"/>
              </a:rPr>
              <a:t>Two’s complement</a:t>
            </a:r>
          </a:p>
          <a:p>
            <a:pPr>
              <a:buFontTx/>
              <a:buChar char="•"/>
            </a:pPr>
            <a:r>
              <a:rPr lang="en-US" sz="2600" b="1" dirty="0">
                <a:cs typeface="Arial" charset="0"/>
              </a:rPr>
              <a:t>Example: </a:t>
            </a:r>
            <a:r>
              <a:rPr lang="en-US" sz="2600" dirty="0">
                <a:cs typeface="Arial" charset="0"/>
              </a:rPr>
              <a:t>Represent -7.5</a:t>
            </a:r>
            <a:r>
              <a:rPr lang="en-US" sz="2600" baseline="-25000" dirty="0">
                <a:cs typeface="Arial" charset="0"/>
              </a:rPr>
              <a:t>10</a:t>
            </a:r>
            <a:r>
              <a:rPr lang="en-US" sz="2600" dirty="0">
                <a:cs typeface="Arial" charset="0"/>
              </a:rPr>
              <a:t> using 4 integer and 4 fraction bits</a:t>
            </a:r>
          </a:p>
          <a:p>
            <a:pPr lvl="1">
              <a:buFontTx/>
              <a:buChar char="–"/>
            </a:pPr>
            <a:r>
              <a:rPr lang="en-US" sz="2200" b="1" dirty="0">
                <a:solidFill>
                  <a:schemeClr val="accent1"/>
                </a:solidFill>
                <a:cs typeface="Arial" charset="0"/>
              </a:rPr>
              <a:t>Sign/magnitude:</a:t>
            </a:r>
          </a:p>
          <a:p>
            <a:pPr marL="457200" lvl="1" indent="0">
              <a:buNone/>
            </a:pPr>
            <a:r>
              <a:rPr lang="en-US" sz="2400" dirty="0">
                <a:cs typeface="Arial" charset="0"/>
              </a:rPr>
              <a:t>			</a:t>
            </a:r>
            <a:r>
              <a:rPr lang="en-US" sz="2000" dirty="0">
                <a:solidFill>
                  <a:schemeClr val="accent1"/>
                </a:solidFill>
                <a:cs typeface="Arial" charset="0"/>
              </a:rPr>
              <a:t>1</a:t>
            </a:r>
            <a:r>
              <a:rPr lang="en-US" sz="2000" dirty="0">
                <a:cs typeface="Arial" charset="0"/>
              </a:rPr>
              <a:t>1111000</a:t>
            </a:r>
          </a:p>
          <a:p>
            <a:pPr lvl="1">
              <a:buFontTx/>
              <a:buChar char="–"/>
            </a:pPr>
            <a:r>
              <a:rPr lang="en-US" sz="2200" b="1" dirty="0">
                <a:solidFill>
                  <a:schemeClr val="accent1"/>
                </a:solidFill>
                <a:cs typeface="Arial" charset="0"/>
              </a:rPr>
              <a:t>Two’s complement:</a:t>
            </a:r>
          </a:p>
          <a:p>
            <a:pPr marL="457200" lvl="1" indent="0">
              <a:buNone/>
            </a:pPr>
            <a:r>
              <a:rPr lang="en-US" sz="2400" dirty="0">
                <a:cs typeface="Arial" charset="0"/>
              </a:rPr>
              <a:t>			</a:t>
            </a:r>
            <a:r>
              <a:rPr lang="en-US" sz="2000" dirty="0">
                <a:cs typeface="Arial" charset="0"/>
              </a:rPr>
              <a:t>1. +7.5:			01111000</a:t>
            </a:r>
          </a:p>
          <a:p>
            <a:pPr marL="457200" lvl="1" indent="0">
              <a:buNone/>
            </a:pPr>
            <a:r>
              <a:rPr lang="en-US" sz="2000" dirty="0">
                <a:cs typeface="Arial" charset="0"/>
              </a:rPr>
              <a:t>			2. Invert bits: 		10000111</a:t>
            </a:r>
          </a:p>
          <a:p>
            <a:pPr marL="457200" lvl="1" indent="0">
              <a:buNone/>
            </a:pPr>
            <a:r>
              <a:rPr lang="en-US" sz="2000" dirty="0">
                <a:cs typeface="Arial" charset="0"/>
              </a:rPr>
              <a:t>                  	3. Add 1 to </a:t>
            </a:r>
            <a:r>
              <a:rPr lang="en-US" sz="2000" dirty="0" err="1">
                <a:cs typeface="Arial" charset="0"/>
              </a:rPr>
              <a:t>lsb</a:t>
            </a:r>
            <a:r>
              <a:rPr lang="en-US" sz="2000" dirty="0">
                <a:cs typeface="Arial" charset="0"/>
              </a:rPr>
              <a:t>:		+         1</a:t>
            </a:r>
          </a:p>
          <a:p>
            <a:pPr marL="457200" lvl="1" indent="0">
              <a:buNone/>
            </a:pPr>
            <a:r>
              <a:rPr lang="en-US" sz="2000" dirty="0">
                <a:cs typeface="Arial" charset="0"/>
              </a:rPr>
              <a:t>                      	            		</a:t>
            </a:r>
            <a:r>
              <a:rPr lang="en-US" sz="2000" dirty="0">
                <a:solidFill>
                  <a:schemeClr val="accent1"/>
                </a:solidFill>
                <a:cs typeface="Arial" charset="0"/>
              </a:rPr>
              <a:t>10001000</a:t>
            </a:r>
          </a:p>
          <a:p>
            <a:endParaRPr lang="en-US" dirty="0"/>
          </a:p>
        </p:txBody>
      </p:sp>
      <p:sp>
        <p:nvSpPr>
          <p:cNvPr id="4" name="Line 5"/>
          <p:cNvSpPr>
            <a:spLocks noChangeShapeType="1"/>
          </p:cNvSpPr>
          <p:nvPr>
            <p:custDataLst>
              <p:tags r:id="rId1"/>
            </p:custDataLst>
          </p:nvPr>
        </p:nvSpPr>
        <p:spPr bwMode="auto">
          <a:xfrm flipH="1">
            <a:off x="5943600" y="54102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188663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Floating-Point Numbers</a:t>
            </a:r>
          </a:p>
        </p:txBody>
      </p:sp>
      <p:sp>
        <p:nvSpPr>
          <p:cNvPr id="3" name="Content Placeholder 2"/>
          <p:cNvSpPr>
            <a:spLocks noGrp="1"/>
          </p:cNvSpPr>
          <p:nvPr>
            <p:ph idx="1"/>
          </p:nvPr>
        </p:nvSpPr>
        <p:spPr/>
        <p:txBody>
          <a:bodyPr>
            <a:normAutofit lnSpcReduction="10000"/>
          </a:bodyPr>
          <a:lstStyle/>
          <a:p>
            <a:pPr>
              <a:buFontTx/>
              <a:buChar char="•"/>
            </a:pPr>
            <a:r>
              <a:rPr lang="en-US" sz="2400" dirty="0">
                <a:cs typeface="Arial" charset="0"/>
              </a:rPr>
              <a:t>Binary point floats to the right of the most significant 1</a:t>
            </a:r>
          </a:p>
          <a:p>
            <a:pPr>
              <a:buFontTx/>
              <a:buChar char="•"/>
            </a:pPr>
            <a:r>
              <a:rPr lang="en-US" sz="2400" dirty="0">
                <a:cs typeface="Arial" charset="0"/>
              </a:rPr>
              <a:t>Similar to decimal scientific notation</a:t>
            </a:r>
          </a:p>
          <a:p>
            <a:endParaRPr lang="en-US" sz="2400" dirty="0">
              <a:cs typeface="Arial" charset="0"/>
            </a:endParaRPr>
          </a:p>
          <a:p>
            <a:pPr>
              <a:buFontTx/>
              <a:buChar char="•"/>
            </a:pPr>
            <a:r>
              <a:rPr lang="en-US" sz="2400" dirty="0">
                <a:cs typeface="Arial" charset="0"/>
              </a:rPr>
              <a:t>For example, write 273</a:t>
            </a:r>
            <a:r>
              <a:rPr lang="en-US" sz="2400" baseline="-25000" dirty="0">
                <a:cs typeface="Arial" charset="0"/>
              </a:rPr>
              <a:t>10</a:t>
            </a:r>
            <a:r>
              <a:rPr lang="en-US" sz="2400" dirty="0">
                <a:cs typeface="Arial" charset="0"/>
              </a:rPr>
              <a:t> in scientific notation:</a:t>
            </a:r>
          </a:p>
          <a:p>
            <a:pPr marL="457200" lvl="1" indent="0">
              <a:buNone/>
            </a:pPr>
            <a:r>
              <a:rPr lang="en-US" sz="2000" b="1" dirty="0">
                <a:solidFill>
                  <a:schemeClr val="accent1"/>
                </a:solidFill>
                <a:cs typeface="Arial" charset="0"/>
              </a:rPr>
              <a:t>			</a:t>
            </a:r>
            <a:r>
              <a:rPr lang="en-US" sz="2400" b="1" dirty="0">
                <a:solidFill>
                  <a:schemeClr val="accent1"/>
                </a:solidFill>
                <a:cs typeface="Arial" charset="0"/>
              </a:rPr>
              <a:t>273 = 2.73 </a:t>
            </a:r>
            <a:r>
              <a:rPr lang="en-US" sz="2400" b="1" dirty="0">
                <a:solidFill>
                  <a:schemeClr val="accent1"/>
                </a:solidFill>
              </a:rPr>
              <a:t>× 10</a:t>
            </a:r>
            <a:r>
              <a:rPr lang="en-US" sz="2400" b="1" baseline="30000" dirty="0">
                <a:solidFill>
                  <a:schemeClr val="accent1"/>
                </a:solidFill>
              </a:rPr>
              <a:t>2</a:t>
            </a:r>
          </a:p>
          <a:p>
            <a:pPr>
              <a:buFontTx/>
              <a:buChar char="•"/>
            </a:pPr>
            <a:r>
              <a:rPr lang="en-US" sz="2400" dirty="0">
                <a:cs typeface="Arial" charset="0"/>
              </a:rPr>
              <a:t>In general, a number is written in scientific notation as:</a:t>
            </a:r>
          </a:p>
          <a:p>
            <a:pPr marL="0" indent="0">
              <a:buNone/>
            </a:pPr>
            <a:r>
              <a:rPr lang="en-US" sz="2400" dirty="0">
                <a:cs typeface="Arial" charset="0"/>
              </a:rPr>
              <a:t>			</a:t>
            </a:r>
            <a:r>
              <a:rPr lang="en-US" sz="2400" b="1" dirty="0">
                <a:solidFill>
                  <a:schemeClr val="accent1"/>
                </a:solidFill>
              </a:rPr>
              <a:t>± </a:t>
            </a:r>
            <a:r>
              <a:rPr lang="en-US" sz="2400" b="1" dirty="0">
                <a:solidFill>
                  <a:schemeClr val="accent1"/>
                </a:solidFill>
                <a:cs typeface="Arial" charset="0"/>
              </a:rPr>
              <a:t>M </a:t>
            </a:r>
            <a:r>
              <a:rPr lang="en-US" sz="2400" b="1" dirty="0">
                <a:solidFill>
                  <a:schemeClr val="accent1"/>
                </a:solidFill>
              </a:rPr>
              <a:t>× B</a:t>
            </a:r>
            <a:r>
              <a:rPr lang="en-US" sz="2400" b="1" baseline="30000" dirty="0">
                <a:solidFill>
                  <a:schemeClr val="accent1"/>
                </a:solidFill>
              </a:rPr>
              <a:t>E</a:t>
            </a:r>
            <a:endParaRPr lang="en-US" sz="2000" dirty="0">
              <a:cs typeface="Arial" charset="0"/>
            </a:endParaRPr>
          </a:p>
          <a:p>
            <a:pPr lvl="1">
              <a:buFontTx/>
              <a:buChar char="–"/>
            </a:pPr>
            <a:r>
              <a:rPr lang="en-US" sz="2000" b="1" dirty="0">
                <a:solidFill>
                  <a:schemeClr val="accent1"/>
                </a:solidFill>
                <a:cs typeface="Arial" charset="0"/>
              </a:rPr>
              <a:t>M</a:t>
            </a:r>
            <a:r>
              <a:rPr lang="en-US" sz="2000" dirty="0">
                <a:cs typeface="Arial" charset="0"/>
              </a:rPr>
              <a:t> = mantissa</a:t>
            </a:r>
          </a:p>
          <a:p>
            <a:pPr lvl="1">
              <a:buFontTx/>
              <a:buChar char="–"/>
            </a:pPr>
            <a:r>
              <a:rPr lang="en-US" sz="2000" b="1" dirty="0">
                <a:solidFill>
                  <a:schemeClr val="accent1"/>
                </a:solidFill>
                <a:cs typeface="Arial" charset="0"/>
              </a:rPr>
              <a:t>B</a:t>
            </a:r>
            <a:r>
              <a:rPr lang="en-US" sz="2000" dirty="0">
                <a:cs typeface="Arial" charset="0"/>
              </a:rPr>
              <a:t>  = base</a:t>
            </a:r>
          </a:p>
          <a:p>
            <a:pPr lvl="1">
              <a:buFontTx/>
              <a:buChar char="–"/>
            </a:pPr>
            <a:r>
              <a:rPr lang="en-US" sz="2000" b="1" dirty="0">
                <a:solidFill>
                  <a:schemeClr val="accent1"/>
                </a:solidFill>
                <a:cs typeface="Arial" charset="0"/>
              </a:rPr>
              <a:t>E</a:t>
            </a:r>
            <a:r>
              <a:rPr lang="en-US" sz="2000" dirty="0">
                <a:cs typeface="Arial" charset="0"/>
              </a:rPr>
              <a:t>  = exponent</a:t>
            </a:r>
          </a:p>
          <a:p>
            <a:pPr lvl="1">
              <a:buFontTx/>
              <a:buChar char="–"/>
            </a:pPr>
            <a:r>
              <a:rPr lang="en-US" sz="2000" dirty="0">
                <a:cs typeface="Arial" charset="0"/>
              </a:rPr>
              <a:t>In the example, M = 2.73, B = 10, and E = 2</a:t>
            </a:r>
            <a:endParaRPr lang="en-US" sz="1800" dirty="0">
              <a:cs typeface="Arial" charset="0"/>
            </a:endParaRPr>
          </a:p>
          <a:p>
            <a:endParaRPr lang="en-US" dirty="0"/>
          </a:p>
        </p:txBody>
      </p:sp>
    </p:spTree>
    <p:extLst>
      <p:ext uri="{BB962C8B-B14F-4D97-AF65-F5344CB8AC3E}">
        <p14:creationId xmlns:p14="http://schemas.microsoft.com/office/powerpoint/2010/main" val="1894670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Floating-Point Numbers</a:t>
            </a:r>
          </a:p>
        </p:txBody>
      </p:sp>
      <p:sp>
        <p:nvSpPr>
          <p:cNvPr id="3" name="Content Placeholder 2"/>
          <p:cNvSpPr>
            <a:spLocks noGrp="1"/>
          </p:cNvSpPr>
          <p:nvPr>
            <p:ph idx="1"/>
          </p:nvPr>
        </p:nvSpPr>
        <p:spPr/>
        <p:txBody>
          <a:bodyPr>
            <a:normAutofit fontScale="85000" lnSpcReduction="20000"/>
          </a:bodyPr>
          <a:lstStyle/>
          <a:p>
            <a:pPr>
              <a:buFontTx/>
              <a:buChar char="•"/>
            </a:pPr>
            <a:endParaRPr lang="en-US" dirty="0">
              <a:cs typeface="Arial" charset="0"/>
            </a:endParaRPr>
          </a:p>
          <a:p>
            <a:pPr>
              <a:buFontTx/>
              <a:buChar char="•"/>
            </a:pPr>
            <a:endParaRPr lang="en-US" dirty="0">
              <a:cs typeface="Arial" charset="0"/>
            </a:endParaRPr>
          </a:p>
          <a:p>
            <a:pPr>
              <a:buFontTx/>
              <a:buChar char="•"/>
            </a:pPr>
            <a:endParaRPr lang="en-US" dirty="0">
              <a:cs typeface="Arial" charset="0"/>
            </a:endParaRPr>
          </a:p>
          <a:p>
            <a:pPr>
              <a:buFontTx/>
              <a:buChar char="•"/>
            </a:pPr>
            <a:endParaRPr lang="en-US" dirty="0">
              <a:cs typeface="Arial" charset="0"/>
            </a:endParaRPr>
          </a:p>
          <a:p>
            <a:pPr>
              <a:buFontTx/>
              <a:buChar char="•"/>
            </a:pPr>
            <a:endParaRPr lang="en-US" dirty="0">
              <a:cs typeface="Arial" charset="0"/>
            </a:endParaRPr>
          </a:p>
          <a:p>
            <a:pPr>
              <a:buFontTx/>
              <a:buChar char="•"/>
            </a:pPr>
            <a:endParaRPr lang="en-US" dirty="0">
              <a:cs typeface="Arial" charset="0"/>
            </a:endParaRPr>
          </a:p>
          <a:p>
            <a:pPr>
              <a:buFontTx/>
              <a:buChar char="•"/>
            </a:pPr>
            <a:r>
              <a:rPr lang="en-US" b="1" dirty="0">
                <a:solidFill>
                  <a:schemeClr val="accent1"/>
                </a:solidFill>
                <a:cs typeface="Arial" charset="0"/>
              </a:rPr>
              <a:t>Example:</a:t>
            </a:r>
            <a:r>
              <a:rPr lang="en-US" dirty="0">
                <a:solidFill>
                  <a:schemeClr val="accent1"/>
                </a:solidFill>
                <a:cs typeface="Arial" charset="0"/>
              </a:rPr>
              <a:t> </a:t>
            </a:r>
            <a:r>
              <a:rPr lang="en-US" dirty="0">
                <a:cs typeface="Arial" charset="0"/>
              </a:rPr>
              <a:t>represent the value 228</a:t>
            </a:r>
            <a:r>
              <a:rPr lang="en-US" baseline="-25000" dirty="0">
                <a:cs typeface="Arial" charset="0"/>
              </a:rPr>
              <a:t>10</a:t>
            </a:r>
            <a:r>
              <a:rPr lang="en-US" dirty="0">
                <a:cs typeface="Arial" charset="0"/>
              </a:rPr>
              <a:t> using a 32-bit floating point representation</a:t>
            </a:r>
          </a:p>
          <a:p>
            <a:endParaRPr lang="en-US" dirty="0">
              <a:cs typeface="Arial" charset="0"/>
            </a:endParaRPr>
          </a:p>
          <a:p>
            <a:pPr lvl="1"/>
            <a:r>
              <a:rPr lang="en-US" dirty="0">
                <a:cs typeface="Arial" charset="0"/>
              </a:rPr>
              <a:t>	</a:t>
            </a:r>
            <a:r>
              <a:rPr lang="en-US" sz="2400" dirty="0">
                <a:cs typeface="Arial" charset="0"/>
              </a:rPr>
              <a:t>We show three versions –final version is called the </a:t>
            </a:r>
            <a:r>
              <a:rPr lang="en-US" sz="2400" b="1" dirty="0">
                <a:cs typeface="Arial" charset="0"/>
              </a:rPr>
              <a:t>IEEE 754 	floating-point standard</a:t>
            </a:r>
            <a:endParaRPr lang="en-US" sz="2400" dirty="0">
              <a:cs typeface="Arial" charset="0"/>
            </a:endParaRPr>
          </a:p>
          <a:p>
            <a:endParaRPr lang="en-US" dirty="0"/>
          </a:p>
        </p:txBody>
      </p:sp>
      <p:graphicFrame>
        <p:nvGraphicFramePr>
          <p:cNvPr id="4" name="Object 8"/>
          <p:cNvGraphicFramePr>
            <a:graphicFrameLocks noChangeAspect="1"/>
          </p:cNvGraphicFramePr>
          <p:nvPr>
            <p:custDataLst>
              <p:tags r:id="rId2"/>
            </p:custDataLst>
          </p:nvPr>
        </p:nvGraphicFramePr>
        <p:xfrm>
          <a:off x="685800" y="1621221"/>
          <a:ext cx="7772400" cy="1295400"/>
        </p:xfrm>
        <a:graphic>
          <a:graphicData uri="http://schemas.openxmlformats.org/presentationml/2006/ole">
            <mc:AlternateContent xmlns:mc="http://schemas.openxmlformats.org/markup-compatibility/2006">
              <mc:Choice xmlns:v="urn:schemas-microsoft-com:vml" Requires="v">
                <p:oleObj spid="_x0000_s97282" name="VISIO" r:id="rId4" imgW="2761560" imgH="460440" progId="Visio.Drawing.6">
                  <p:embed/>
                </p:oleObj>
              </mc:Choice>
              <mc:Fallback>
                <p:oleObj name="VISIO" r:id="rId4" imgW="2761560" imgH="4604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21221"/>
                        <a:ext cx="7772400" cy="1295400"/>
                      </a:xfrm>
                      <a:prstGeom prst="rect">
                        <a:avLst/>
                      </a:prstGeom>
                    </p:spPr>
                  </p:pic>
                </p:oleObj>
              </mc:Fallback>
            </mc:AlternateContent>
          </a:graphicData>
        </a:graphic>
      </p:graphicFrame>
    </p:spTree>
    <p:extLst>
      <p:ext uri="{BB962C8B-B14F-4D97-AF65-F5344CB8AC3E}">
        <p14:creationId xmlns:p14="http://schemas.microsoft.com/office/powerpoint/2010/main" val="3070094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Floating-Point Representation 1</a:t>
            </a:r>
          </a:p>
        </p:txBody>
      </p:sp>
      <p:sp>
        <p:nvSpPr>
          <p:cNvPr id="3" name="Content Placeholder 2"/>
          <p:cNvSpPr>
            <a:spLocks noGrp="1"/>
          </p:cNvSpPr>
          <p:nvPr>
            <p:ph idx="1"/>
          </p:nvPr>
        </p:nvSpPr>
        <p:spPr>
          <a:xfrm>
            <a:off x="457200" y="1600201"/>
            <a:ext cx="8229600" cy="3048000"/>
          </a:xfrm>
        </p:spPr>
        <p:txBody>
          <a:bodyPr>
            <a:normAutofit fontScale="85000" lnSpcReduction="20000"/>
          </a:bodyPr>
          <a:lstStyle/>
          <a:p>
            <a:pPr marL="457200" indent="-457200">
              <a:spcBef>
                <a:spcPts val="600"/>
              </a:spcBef>
              <a:spcAft>
                <a:spcPts val="600"/>
              </a:spcAft>
              <a:buFont typeface="+mj-lt"/>
              <a:buAutoNum type="arabicPeriod"/>
            </a:pPr>
            <a:r>
              <a:rPr lang="en-US" sz="2400" dirty="0">
                <a:cs typeface="Arial" charset="0"/>
              </a:rPr>
              <a:t>Convert decimal to binary (</a:t>
            </a:r>
            <a:r>
              <a:rPr lang="en-US" sz="2400" b="1" dirty="0">
                <a:solidFill>
                  <a:srgbClr val="C00000"/>
                </a:solidFill>
                <a:cs typeface="Arial" charset="0"/>
              </a:rPr>
              <a:t>don’t reverse  steps 1 &amp; 2!</a:t>
            </a:r>
            <a:r>
              <a:rPr lang="en-US" sz="2400" dirty="0">
                <a:cs typeface="Arial" charset="0"/>
              </a:rPr>
              <a:t>):</a:t>
            </a:r>
          </a:p>
          <a:p>
            <a:pPr marL="457200" lvl="1" indent="0">
              <a:spcBef>
                <a:spcPts val="600"/>
              </a:spcBef>
              <a:spcAft>
                <a:spcPts val="600"/>
              </a:spcAft>
              <a:buNone/>
            </a:pPr>
            <a:r>
              <a:rPr lang="en-US" sz="2000" dirty="0">
                <a:cs typeface="Arial" charset="0"/>
              </a:rPr>
              <a:t>		</a:t>
            </a:r>
            <a:r>
              <a:rPr lang="en-US" sz="2000" b="1" dirty="0">
                <a:solidFill>
                  <a:schemeClr val="accent1"/>
                </a:solidFill>
                <a:cs typeface="Arial" charset="0"/>
              </a:rPr>
              <a:t>228</a:t>
            </a:r>
            <a:r>
              <a:rPr lang="en-US" sz="2000" b="1" baseline="-25000" dirty="0">
                <a:solidFill>
                  <a:schemeClr val="accent1"/>
                </a:solidFill>
                <a:cs typeface="Arial" charset="0"/>
              </a:rPr>
              <a:t>10</a:t>
            </a:r>
            <a:r>
              <a:rPr lang="en-US" sz="2000" b="1" dirty="0">
                <a:solidFill>
                  <a:schemeClr val="accent1"/>
                </a:solidFill>
                <a:cs typeface="Arial" charset="0"/>
              </a:rPr>
              <a:t> = 11100100</a:t>
            </a:r>
            <a:r>
              <a:rPr lang="en-US" sz="2000" b="1" baseline="-25000" dirty="0">
                <a:solidFill>
                  <a:schemeClr val="accent1"/>
                </a:solidFill>
                <a:cs typeface="Arial" charset="0"/>
              </a:rPr>
              <a:t>2</a:t>
            </a:r>
            <a:r>
              <a:rPr lang="en-US" sz="2000" b="1" dirty="0">
                <a:solidFill>
                  <a:schemeClr val="accent1"/>
                </a:solidFill>
                <a:cs typeface="Arial" charset="0"/>
              </a:rPr>
              <a:t> </a:t>
            </a:r>
          </a:p>
          <a:p>
            <a:pPr marL="457200" indent="-457200">
              <a:spcBef>
                <a:spcPts val="600"/>
              </a:spcBef>
              <a:spcAft>
                <a:spcPts val="600"/>
              </a:spcAft>
              <a:buFont typeface="+mj-lt"/>
              <a:buAutoNum type="arabicPeriod"/>
            </a:pPr>
            <a:r>
              <a:rPr lang="en-US" sz="2400" dirty="0">
                <a:cs typeface="Arial" charset="0"/>
              </a:rPr>
              <a:t>Write the number in “binary scientific notation”:</a:t>
            </a:r>
          </a:p>
          <a:p>
            <a:pPr marL="457200" lvl="1" indent="0">
              <a:spcBef>
                <a:spcPts val="600"/>
              </a:spcBef>
              <a:spcAft>
                <a:spcPts val="600"/>
              </a:spcAft>
              <a:buNone/>
            </a:pPr>
            <a:r>
              <a:rPr lang="en-US" sz="2000" dirty="0">
                <a:cs typeface="Arial" charset="0"/>
              </a:rPr>
              <a:t>		</a:t>
            </a:r>
            <a:r>
              <a:rPr lang="en-US" sz="2000" b="1" dirty="0">
                <a:solidFill>
                  <a:schemeClr val="accent1"/>
                </a:solidFill>
                <a:cs typeface="Arial" charset="0"/>
              </a:rPr>
              <a:t>11100100</a:t>
            </a:r>
            <a:r>
              <a:rPr lang="en-US" sz="2000" b="1" baseline="-25000" dirty="0">
                <a:solidFill>
                  <a:schemeClr val="accent1"/>
                </a:solidFill>
                <a:cs typeface="Arial" charset="0"/>
              </a:rPr>
              <a:t>2</a:t>
            </a:r>
            <a:r>
              <a:rPr lang="en-US" sz="2000" b="1" dirty="0">
                <a:solidFill>
                  <a:schemeClr val="accent1"/>
                </a:solidFill>
                <a:cs typeface="Arial" charset="0"/>
              </a:rPr>
              <a:t> = 1.11001</a:t>
            </a:r>
            <a:r>
              <a:rPr lang="en-US" sz="2000" b="1" baseline="-25000" dirty="0">
                <a:solidFill>
                  <a:schemeClr val="accent1"/>
                </a:solidFill>
                <a:cs typeface="Arial" charset="0"/>
              </a:rPr>
              <a:t>2</a:t>
            </a:r>
            <a:r>
              <a:rPr lang="en-US" sz="2000" b="1" dirty="0">
                <a:solidFill>
                  <a:schemeClr val="accent1"/>
                </a:solidFill>
                <a:cs typeface="Arial" charset="0"/>
              </a:rPr>
              <a:t> </a:t>
            </a:r>
            <a:r>
              <a:rPr lang="en-US" sz="2000" b="1" dirty="0">
                <a:solidFill>
                  <a:schemeClr val="accent1"/>
                </a:solidFill>
              </a:rPr>
              <a:t>×</a:t>
            </a:r>
            <a:r>
              <a:rPr lang="en-US" sz="2000" b="1" dirty="0">
                <a:solidFill>
                  <a:schemeClr val="accent1"/>
                </a:solidFill>
                <a:cs typeface="Arial" charset="0"/>
              </a:rPr>
              <a:t> 2</a:t>
            </a:r>
            <a:r>
              <a:rPr lang="en-US" sz="2000" b="1" baseline="30000" dirty="0">
                <a:solidFill>
                  <a:schemeClr val="accent1"/>
                </a:solidFill>
                <a:cs typeface="Arial" charset="0"/>
              </a:rPr>
              <a:t>7</a:t>
            </a:r>
            <a:r>
              <a:rPr lang="en-US" sz="2000" b="1" dirty="0">
                <a:solidFill>
                  <a:schemeClr val="accent1"/>
                </a:solidFill>
                <a:cs typeface="Arial" charset="0"/>
              </a:rPr>
              <a:t> </a:t>
            </a:r>
          </a:p>
          <a:p>
            <a:pPr marL="457200" indent="-457200">
              <a:spcBef>
                <a:spcPts val="600"/>
              </a:spcBef>
              <a:spcAft>
                <a:spcPts val="600"/>
              </a:spcAft>
              <a:buFont typeface="+mj-lt"/>
              <a:buAutoNum type="arabicPeriod"/>
            </a:pPr>
            <a:r>
              <a:rPr lang="en-US" sz="2400" dirty="0">
                <a:cs typeface="Arial" charset="0"/>
              </a:rPr>
              <a:t>Fill in each field of the 32-bit floating point number:</a:t>
            </a:r>
          </a:p>
          <a:p>
            <a:pPr lvl="1">
              <a:spcBef>
                <a:spcPts val="600"/>
              </a:spcBef>
              <a:spcAft>
                <a:spcPts val="600"/>
              </a:spcAft>
              <a:buFontTx/>
              <a:buChar char="–"/>
            </a:pPr>
            <a:r>
              <a:rPr lang="en-US" sz="2000" dirty="0">
                <a:cs typeface="Arial" charset="0"/>
              </a:rPr>
              <a:t>The sign bit is positive (0)</a:t>
            </a:r>
          </a:p>
          <a:p>
            <a:pPr lvl="1">
              <a:spcBef>
                <a:spcPts val="600"/>
              </a:spcBef>
              <a:spcAft>
                <a:spcPts val="600"/>
              </a:spcAft>
              <a:buFontTx/>
              <a:buChar char="–"/>
            </a:pPr>
            <a:r>
              <a:rPr lang="en-US" sz="2000" dirty="0">
                <a:cs typeface="Arial" charset="0"/>
              </a:rPr>
              <a:t>The 8 exponent bits represent the value 7</a:t>
            </a:r>
          </a:p>
          <a:p>
            <a:pPr lvl="1">
              <a:spcBef>
                <a:spcPts val="600"/>
              </a:spcBef>
              <a:spcAft>
                <a:spcPts val="600"/>
              </a:spcAft>
              <a:buFontTx/>
              <a:buChar char="–"/>
            </a:pPr>
            <a:r>
              <a:rPr lang="en-US" sz="2000" dirty="0">
                <a:cs typeface="Arial" charset="0"/>
              </a:rPr>
              <a:t>The remaining 23 bits are the mantissa</a:t>
            </a:r>
          </a:p>
          <a:p>
            <a:endParaRPr lang="en-US" dirty="0"/>
          </a:p>
        </p:txBody>
      </p:sp>
      <p:graphicFrame>
        <p:nvGraphicFramePr>
          <p:cNvPr id="4" name="Object 6"/>
          <p:cNvGraphicFramePr>
            <a:graphicFrameLocks noChangeAspect="1"/>
          </p:cNvGraphicFramePr>
          <p:nvPr>
            <p:custDataLst>
              <p:tags r:id="rId2"/>
            </p:custDataLst>
          </p:nvPr>
        </p:nvGraphicFramePr>
        <p:xfrm>
          <a:off x="762000" y="4830765"/>
          <a:ext cx="7696200" cy="1282700"/>
        </p:xfrm>
        <a:graphic>
          <a:graphicData uri="http://schemas.openxmlformats.org/presentationml/2006/ole">
            <mc:AlternateContent xmlns:mc="http://schemas.openxmlformats.org/markup-compatibility/2006">
              <mc:Choice xmlns:v="urn:schemas-microsoft-com:vml" Requires="v">
                <p:oleObj spid="_x0000_s98306" name="VISIO" r:id="rId4" imgW="2761560" imgH="460440" progId="Visio.Drawing.6">
                  <p:embed/>
                </p:oleObj>
              </mc:Choice>
              <mc:Fallback>
                <p:oleObj name="VISIO" r:id="rId4" imgW="2761560" imgH="4604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830765"/>
                        <a:ext cx="7696200" cy="1282700"/>
                      </a:xfrm>
                      <a:prstGeom prst="rect">
                        <a:avLst/>
                      </a:prstGeom>
                    </p:spPr>
                  </p:pic>
                </p:oleObj>
              </mc:Fallback>
            </mc:AlternateContent>
          </a:graphicData>
        </a:graphic>
      </p:graphicFrame>
    </p:spTree>
    <p:extLst>
      <p:ext uri="{BB962C8B-B14F-4D97-AF65-F5344CB8AC3E}">
        <p14:creationId xmlns:p14="http://schemas.microsoft.com/office/powerpoint/2010/main" val="159892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Floating-Point Representation 2</a:t>
            </a:r>
          </a:p>
        </p:txBody>
      </p:sp>
      <p:sp>
        <p:nvSpPr>
          <p:cNvPr id="3" name="Content Placeholder 2"/>
          <p:cNvSpPr>
            <a:spLocks noGrp="1"/>
          </p:cNvSpPr>
          <p:nvPr>
            <p:ph idx="1"/>
          </p:nvPr>
        </p:nvSpPr>
        <p:spPr/>
        <p:txBody>
          <a:bodyPr/>
          <a:lstStyle/>
          <a:p>
            <a:pPr>
              <a:spcBef>
                <a:spcPts val="600"/>
              </a:spcBef>
              <a:spcAft>
                <a:spcPts val="600"/>
              </a:spcAft>
              <a:buFontTx/>
              <a:buChar char="•"/>
            </a:pPr>
            <a:r>
              <a:rPr lang="en-US" sz="2400" dirty="0">
                <a:cs typeface="Arial" charset="0"/>
              </a:rPr>
              <a:t>First bit of the mantissa is always 1:</a:t>
            </a:r>
          </a:p>
          <a:p>
            <a:pPr lvl="1">
              <a:spcBef>
                <a:spcPts val="600"/>
              </a:spcBef>
              <a:spcAft>
                <a:spcPts val="600"/>
              </a:spcAft>
              <a:buFontTx/>
              <a:buChar char="–"/>
            </a:pPr>
            <a:r>
              <a:rPr lang="en-US" sz="2000" dirty="0">
                <a:cs typeface="Arial" charset="0"/>
              </a:rPr>
              <a:t>228</a:t>
            </a:r>
            <a:r>
              <a:rPr lang="en-US" sz="2000" baseline="-25000" dirty="0">
                <a:cs typeface="Arial" charset="0"/>
              </a:rPr>
              <a:t>10</a:t>
            </a:r>
            <a:r>
              <a:rPr lang="en-US" sz="2000" dirty="0">
                <a:cs typeface="Arial" charset="0"/>
              </a:rPr>
              <a:t> = 11100100</a:t>
            </a:r>
            <a:r>
              <a:rPr lang="en-US" sz="2000" baseline="-25000" dirty="0">
                <a:cs typeface="Arial" charset="0"/>
              </a:rPr>
              <a:t>2</a:t>
            </a:r>
            <a:r>
              <a:rPr lang="en-US" sz="2000" dirty="0">
                <a:cs typeface="Arial" charset="0"/>
              </a:rPr>
              <a:t> = </a:t>
            </a:r>
            <a:r>
              <a:rPr lang="en-US" sz="2000" b="1" dirty="0">
                <a:solidFill>
                  <a:srgbClr val="C00000"/>
                </a:solidFill>
                <a:cs typeface="Arial" charset="0"/>
              </a:rPr>
              <a:t>1</a:t>
            </a:r>
            <a:r>
              <a:rPr lang="en-US" sz="2000" dirty="0">
                <a:solidFill>
                  <a:schemeClr val="accent1"/>
                </a:solidFill>
                <a:cs typeface="Arial" charset="0"/>
              </a:rPr>
              <a:t>.</a:t>
            </a:r>
            <a:r>
              <a:rPr lang="en-US" sz="2000" b="1" dirty="0">
                <a:solidFill>
                  <a:schemeClr val="accent1"/>
                </a:solidFill>
                <a:cs typeface="Arial" charset="0"/>
              </a:rPr>
              <a:t>11001</a:t>
            </a:r>
            <a:r>
              <a:rPr lang="en-US" sz="2000" dirty="0">
                <a:cs typeface="Arial" charset="0"/>
              </a:rPr>
              <a:t> </a:t>
            </a:r>
            <a:r>
              <a:rPr lang="en-US" sz="2000" dirty="0"/>
              <a:t>×</a:t>
            </a:r>
            <a:r>
              <a:rPr lang="en-US" sz="2000" dirty="0">
                <a:cs typeface="Arial" charset="0"/>
              </a:rPr>
              <a:t> 2</a:t>
            </a:r>
            <a:r>
              <a:rPr lang="en-US" sz="2000" baseline="30000" dirty="0">
                <a:cs typeface="Arial" charset="0"/>
              </a:rPr>
              <a:t>7</a:t>
            </a:r>
            <a:r>
              <a:rPr lang="en-US" sz="2000" dirty="0">
                <a:cs typeface="Arial" charset="0"/>
              </a:rPr>
              <a:t> </a:t>
            </a:r>
          </a:p>
          <a:p>
            <a:pPr>
              <a:spcBef>
                <a:spcPts val="600"/>
              </a:spcBef>
              <a:spcAft>
                <a:spcPts val="600"/>
              </a:spcAft>
              <a:buFontTx/>
              <a:buChar char="•"/>
            </a:pPr>
            <a:r>
              <a:rPr lang="en-US" sz="2400" dirty="0">
                <a:cs typeface="Arial" charset="0"/>
              </a:rPr>
              <a:t>So, no need to store it: </a:t>
            </a:r>
            <a:r>
              <a:rPr lang="en-US" sz="2400" i="1" dirty="0">
                <a:cs typeface="Arial" charset="0"/>
              </a:rPr>
              <a:t>implicit leading 1</a:t>
            </a:r>
            <a:endParaRPr lang="en-US" sz="2400" dirty="0">
              <a:cs typeface="Arial" charset="0"/>
            </a:endParaRPr>
          </a:p>
          <a:p>
            <a:pPr>
              <a:spcBef>
                <a:spcPts val="600"/>
              </a:spcBef>
              <a:spcAft>
                <a:spcPts val="600"/>
              </a:spcAft>
              <a:buFontTx/>
              <a:buChar char="•"/>
            </a:pPr>
            <a:r>
              <a:rPr lang="en-US" sz="2400" dirty="0">
                <a:cs typeface="Arial" charset="0"/>
              </a:rPr>
              <a:t>Store just fraction bits in 23-bit field</a:t>
            </a:r>
          </a:p>
          <a:p>
            <a:endParaRPr lang="en-US" dirty="0"/>
          </a:p>
        </p:txBody>
      </p:sp>
      <p:graphicFrame>
        <p:nvGraphicFramePr>
          <p:cNvPr id="4" name="Object 6"/>
          <p:cNvGraphicFramePr>
            <a:graphicFrameLocks noChangeAspect="1"/>
          </p:cNvGraphicFramePr>
          <p:nvPr>
            <p:custDataLst>
              <p:tags r:id="rId2"/>
            </p:custDataLst>
          </p:nvPr>
        </p:nvGraphicFramePr>
        <p:xfrm>
          <a:off x="609600" y="4267200"/>
          <a:ext cx="8077200" cy="1346200"/>
        </p:xfrm>
        <a:graphic>
          <a:graphicData uri="http://schemas.openxmlformats.org/presentationml/2006/ole">
            <mc:AlternateContent xmlns:mc="http://schemas.openxmlformats.org/markup-compatibility/2006">
              <mc:Choice xmlns:v="urn:schemas-microsoft-com:vml" Requires="v">
                <p:oleObj spid="_x0000_s99330" name="VISIO" r:id="rId4" imgW="2761560" imgH="460440" progId="Visio.Drawing.6">
                  <p:embed/>
                </p:oleObj>
              </mc:Choice>
              <mc:Fallback>
                <p:oleObj name="VISIO" r:id="rId4" imgW="2761560" imgH="4604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267200"/>
                        <a:ext cx="8077200" cy="1346200"/>
                      </a:xfrm>
                      <a:prstGeom prst="rect">
                        <a:avLst/>
                      </a:prstGeom>
                    </p:spPr>
                  </p:pic>
                </p:oleObj>
              </mc:Fallback>
            </mc:AlternateContent>
          </a:graphicData>
        </a:graphic>
      </p:graphicFrame>
    </p:spTree>
    <p:extLst>
      <p:ext uri="{BB962C8B-B14F-4D97-AF65-F5344CB8AC3E}">
        <p14:creationId xmlns:p14="http://schemas.microsoft.com/office/powerpoint/2010/main" val="1280626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Floating-Point Representation 3</a:t>
            </a:r>
          </a:p>
        </p:txBody>
      </p:sp>
      <p:sp>
        <p:nvSpPr>
          <p:cNvPr id="3" name="Content Placeholder 2"/>
          <p:cNvSpPr>
            <a:spLocks noGrp="1"/>
          </p:cNvSpPr>
          <p:nvPr>
            <p:ph idx="1"/>
          </p:nvPr>
        </p:nvSpPr>
        <p:spPr/>
        <p:txBody>
          <a:bodyPr>
            <a:normAutofit fontScale="92500" lnSpcReduction="10000"/>
          </a:bodyPr>
          <a:lstStyle/>
          <a:p>
            <a:pPr algn="just">
              <a:spcBef>
                <a:spcPts val="600"/>
              </a:spcBef>
              <a:spcAft>
                <a:spcPts val="600"/>
              </a:spcAft>
              <a:buFontTx/>
              <a:buChar char="•"/>
            </a:pPr>
            <a:r>
              <a:rPr lang="en-US" sz="2400" i="1" dirty="0">
                <a:cs typeface="Arial" charset="0"/>
              </a:rPr>
              <a:t>Biased exponent</a:t>
            </a:r>
            <a:r>
              <a:rPr lang="en-US" sz="2400" dirty="0">
                <a:cs typeface="Arial" charset="0"/>
              </a:rPr>
              <a:t>:</a:t>
            </a:r>
            <a:r>
              <a:rPr lang="en-US" sz="2400" i="1" dirty="0">
                <a:cs typeface="Arial" charset="0"/>
              </a:rPr>
              <a:t> </a:t>
            </a:r>
            <a:r>
              <a:rPr lang="en-US" sz="2400" dirty="0">
                <a:cs typeface="Arial" charset="0"/>
              </a:rPr>
              <a:t>bias = 127 (01111111</a:t>
            </a:r>
            <a:r>
              <a:rPr lang="en-US" sz="2400" baseline="-25000" dirty="0">
                <a:cs typeface="Arial" charset="0"/>
              </a:rPr>
              <a:t>2</a:t>
            </a:r>
            <a:r>
              <a:rPr lang="en-US" sz="2400" dirty="0">
                <a:cs typeface="Arial" charset="0"/>
              </a:rPr>
              <a:t>)  </a:t>
            </a:r>
          </a:p>
          <a:p>
            <a:pPr lvl="1" algn="just">
              <a:spcBef>
                <a:spcPts val="600"/>
              </a:spcBef>
              <a:spcAft>
                <a:spcPts val="600"/>
              </a:spcAft>
              <a:buFontTx/>
              <a:buChar char="–"/>
            </a:pPr>
            <a:r>
              <a:rPr lang="en-US" sz="2000" dirty="0">
                <a:cs typeface="Arial" charset="0"/>
              </a:rPr>
              <a:t>Biased exponent = bias + exponent</a:t>
            </a:r>
          </a:p>
          <a:p>
            <a:pPr lvl="1" algn="just">
              <a:spcBef>
                <a:spcPts val="600"/>
              </a:spcBef>
              <a:spcAft>
                <a:spcPts val="600"/>
              </a:spcAft>
              <a:buFontTx/>
              <a:buChar char="–"/>
            </a:pPr>
            <a:r>
              <a:rPr lang="en-US" sz="2000" dirty="0">
                <a:cs typeface="Arial" charset="0"/>
              </a:rPr>
              <a:t>Exponent of 7 is stored as:</a:t>
            </a:r>
          </a:p>
          <a:p>
            <a:pPr lvl="1" algn="just">
              <a:spcBef>
                <a:spcPts val="600"/>
              </a:spcBef>
              <a:spcAft>
                <a:spcPts val="600"/>
              </a:spcAft>
            </a:pPr>
            <a:r>
              <a:rPr lang="en-US" sz="2000" dirty="0">
                <a:cs typeface="Arial" charset="0"/>
              </a:rPr>
              <a:t>			127 + 7 = 134 = 0x10000110</a:t>
            </a:r>
            <a:r>
              <a:rPr lang="en-US" sz="2000" baseline="-25000" dirty="0">
                <a:cs typeface="Arial" charset="0"/>
              </a:rPr>
              <a:t>2</a:t>
            </a:r>
          </a:p>
          <a:p>
            <a:pPr algn="just">
              <a:spcBef>
                <a:spcPts val="600"/>
              </a:spcBef>
              <a:spcAft>
                <a:spcPts val="600"/>
              </a:spcAft>
              <a:buFontTx/>
              <a:buChar char="•"/>
            </a:pPr>
            <a:r>
              <a:rPr lang="en-US" sz="2400" dirty="0">
                <a:cs typeface="Arial" charset="0"/>
              </a:rPr>
              <a:t>The </a:t>
            </a:r>
            <a:r>
              <a:rPr lang="en-US" sz="2400" b="1" dirty="0">
                <a:cs typeface="Arial" charset="0"/>
              </a:rPr>
              <a:t>IEEE 754 32-bit floating-point representation</a:t>
            </a:r>
            <a:r>
              <a:rPr lang="en-US" sz="2400" dirty="0">
                <a:cs typeface="Arial" charset="0"/>
              </a:rPr>
              <a:t> of 228</a:t>
            </a:r>
            <a:r>
              <a:rPr lang="en-US" sz="2400" baseline="-25000" dirty="0">
                <a:cs typeface="Arial" charset="0"/>
              </a:rPr>
              <a:t>10</a:t>
            </a:r>
          </a:p>
          <a:p>
            <a:pPr algn="just">
              <a:spcBef>
                <a:spcPts val="600"/>
              </a:spcBef>
              <a:spcAft>
                <a:spcPts val="600"/>
              </a:spcAft>
              <a:buFontTx/>
              <a:buChar char="•"/>
            </a:pPr>
            <a:endParaRPr lang="en-US" sz="2400" baseline="-25000" dirty="0">
              <a:cs typeface="Arial" charset="0"/>
            </a:endParaRPr>
          </a:p>
          <a:p>
            <a:pPr algn="just">
              <a:spcBef>
                <a:spcPts val="600"/>
              </a:spcBef>
              <a:spcAft>
                <a:spcPts val="600"/>
              </a:spcAft>
              <a:buFontTx/>
              <a:buChar char="•"/>
            </a:pPr>
            <a:endParaRPr lang="en-US" sz="2400" baseline="-25000" dirty="0">
              <a:cs typeface="Arial" charset="0"/>
            </a:endParaRPr>
          </a:p>
          <a:p>
            <a:pPr algn="just">
              <a:spcBef>
                <a:spcPts val="600"/>
              </a:spcBef>
              <a:spcAft>
                <a:spcPts val="600"/>
              </a:spcAft>
              <a:buFontTx/>
              <a:buChar char="•"/>
            </a:pPr>
            <a:endParaRPr lang="en-US" sz="2400" baseline="-25000" dirty="0">
              <a:cs typeface="Arial" charset="0"/>
            </a:endParaRPr>
          </a:p>
          <a:p>
            <a:pPr algn="just">
              <a:spcBef>
                <a:spcPts val="600"/>
              </a:spcBef>
              <a:spcAft>
                <a:spcPts val="600"/>
              </a:spcAft>
              <a:buFontTx/>
              <a:buChar char="•"/>
            </a:pPr>
            <a:endParaRPr lang="en-US" sz="2400" baseline="-25000" dirty="0">
              <a:cs typeface="Arial" charset="0"/>
            </a:endParaRPr>
          </a:p>
          <a:p>
            <a:pPr algn="just">
              <a:spcBef>
                <a:spcPts val="600"/>
              </a:spcBef>
              <a:spcAft>
                <a:spcPts val="600"/>
              </a:spcAft>
              <a:buFontTx/>
              <a:buChar char="•"/>
            </a:pPr>
            <a:endParaRPr lang="en-US" sz="2400" baseline="-25000" dirty="0">
              <a:cs typeface="Arial" charset="0"/>
            </a:endParaRPr>
          </a:p>
          <a:p>
            <a:pPr marL="0" indent="0">
              <a:buNone/>
            </a:pPr>
            <a:r>
              <a:rPr lang="en-US" dirty="0">
                <a:cs typeface="Arial" charset="0"/>
              </a:rPr>
              <a:t>			in hexadecimal: </a:t>
            </a:r>
            <a:r>
              <a:rPr lang="en-US" b="1" dirty="0">
                <a:solidFill>
                  <a:schemeClr val="accent1"/>
                </a:solidFill>
                <a:cs typeface="Arial" charset="0"/>
              </a:rPr>
              <a:t>0x43640000</a:t>
            </a:r>
          </a:p>
          <a:p>
            <a:endParaRPr lang="en-US" dirty="0"/>
          </a:p>
        </p:txBody>
      </p:sp>
      <p:graphicFrame>
        <p:nvGraphicFramePr>
          <p:cNvPr id="4" name="Object 6"/>
          <p:cNvGraphicFramePr>
            <a:graphicFrameLocks noChangeAspect="1"/>
          </p:cNvGraphicFramePr>
          <p:nvPr>
            <p:custDataLst>
              <p:tags r:id="rId2"/>
            </p:custDataLst>
          </p:nvPr>
        </p:nvGraphicFramePr>
        <p:xfrm>
          <a:off x="609600" y="3826395"/>
          <a:ext cx="7924800" cy="1694135"/>
        </p:xfrm>
        <a:graphic>
          <a:graphicData uri="http://schemas.openxmlformats.org/presentationml/2006/ole">
            <mc:AlternateContent xmlns:mc="http://schemas.openxmlformats.org/markup-compatibility/2006">
              <mc:Choice xmlns:v="urn:schemas-microsoft-com:vml" Requires="v">
                <p:oleObj spid="_x0000_s100354" name="VISIO" r:id="rId4" imgW="2761560" imgH="590400" progId="Visio.Drawing.6">
                  <p:embed/>
                </p:oleObj>
              </mc:Choice>
              <mc:Fallback>
                <p:oleObj name="VISIO" r:id="rId4" imgW="2761560" imgH="5904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826395"/>
                        <a:ext cx="7924800" cy="1694135"/>
                      </a:xfrm>
                      <a:prstGeom prst="rect">
                        <a:avLst/>
                      </a:prstGeom>
                    </p:spPr>
                  </p:pic>
                </p:oleObj>
              </mc:Fallback>
            </mc:AlternateContent>
          </a:graphicData>
        </a:graphic>
      </p:graphicFrame>
    </p:spTree>
    <p:extLst>
      <p:ext uri="{BB962C8B-B14F-4D97-AF65-F5344CB8AC3E}">
        <p14:creationId xmlns:p14="http://schemas.microsoft.com/office/powerpoint/2010/main" val="3711829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Floating-Point Example</a:t>
            </a:r>
          </a:p>
        </p:txBody>
      </p:sp>
      <p:sp>
        <p:nvSpPr>
          <p:cNvPr id="3" name="Content Placeholder 2"/>
          <p:cNvSpPr>
            <a:spLocks noGrp="1"/>
          </p:cNvSpPr>
          <p:nvPr>
            <p:ph idx="1"/>
          </p:nvPr>
        </p:nvSpPr>
        <p:spPr/>
        <p:txBody>
          <a:bodyPr>
            <a:normAutofit fontScale="85000" lnSpcReduction="20000"/>
          </a:bodyPr>
          <a:lstStyle/>
          <a:p>
            <a:r>
              <a:rPr lang="en-US" sz="2400" dirty="0">
                <a:cs typeface="Arial" charset="0"/>
              </a:rPr>
              <a:t>Write -58.25</a:t>
            </a:r>
            <a:r>
              <a:rPr lang="en-US" sz="2400" baseline="-25000" dirty="0">
                <a:cs typeface="Arial" charset="0"/>
              </a:rPr>
              <a:t>10</a:t>
            </a:r>
            <a:r>
              <a:rPr lang="en-US" sz="2400" dirty="0">
                <a:cs typeface="Arial" charset="0"/>
              </a:rPr>
              <a:t> in floating point (IEEE 754)</a:t>
            </a:r>
          </a:p>
          <a:p>
            <a:pPr marL="457200" indent="-457200" algn="just">
              <a:spcBef>
                <a:spcPts val="600"/>
              </a:spcBef>
              <a:spcAft>
                <a:spcPts val="600"/>
              </a:spcAft>
              <a:buFont typeface="+mj-lt"/>
              <a:buAutoNum type="arabicPeriod"/>
            </a:pPr>
            <a:r>
              <a:rPr lang="en-US" sz="2000" dirty="0">
                <a:cs typeface="Arial" charset="0"/>
              </a:rPr>
              <a:t>Convert decimal to binary: </a:t>
            </a:r>
          </a:p>
          <a:p>
            <a:pPr marL="457200" lvl="1" indent="0" algn="just">
              <a:spcBef>
                <a:spcPts val="600"/>
              </a:spcBef>
              <a:spcAft>
                <a:spcPts val="600"/>
              </a:spcAft>
              <a:buNone/>
            </a:pPr>
            <a:r>
              <a:rPr lang="en-US" sz="1800" dirty="0">
                <a:cs typeface="Arial" charset="0"/>
              </a:rPr>
              <a:t>	58.25</a:t>
            </a:r>
            <a:r>
              <a:rPr lang="en-US" sz="1800" baseline="-25000" dirty="0">
                <a:cs typeface="Arial" charset="0"/>
              </a:rPr>
              <a:t>10</a:t>
            </a:r>
            <a:r>
              <a:rPr lang="en-US" sz="1800" dirty="0">
                <a:cs typeface="Arial" charset="0"/>
              </a:rPr>
              <a:t> = </a:t>
            </a:r>
            <a:r>
              <a:rPr lang="en-US" sz="1800" b="1" dirty="0">
                <a:solidFill>
                  <a:schemeClr val="accent1"/>
                </a:solidFill>
                <a:cs typeface="Arial" charset="0"/>
              </a:rPr>
              <a:t>111010.01</a:t>
            </a:r>
            <a:r>
              <a:rPr lang="en-US" sz="1800" b="1" baseline="-25000" dirty="0">
                <a:solidFill>
                  <a:schemeClr val="accent1"/>
                </a:solidFill>
                <a:cs typeface="Arial" charset="0"/>
              </a:rPr>
              <a:t>2</a:t>
            </a:r>
            <a:endParaRPr lang="en-US" sz="1800" b="1" dirty="0">
              <a:solidFill>
                <a:schemeClr val="accent1"/>
              </a:solidFill>
              <a:cs typeface="Arial" charset="0"/>
            </a:endParaRPr>
          </a:p>
          <a:p>
            <a:pPr marL="457200" indent="-457200" algn="just">
              <a:spcBef>
                <a:spcPts val="600"/>
              </a:spcBef>
              <a:spcAft>
                <a:spcPts val="600"/>
              </a:spcAft>
              <a:buFont typeface="+mj-lt"/>
              <a:buAutoNum type="arabicPeriod"/>
            </a:pPr>
            <a:r>
              <a:rPr lang="en-US" sz="2000" dirty="0">
                <a:cs typeface="Arial" charset="0"/>
              </a:rPr>
              <a:t>Write in binary scientific notation:</a:t>
            </a:r>
          </a:p>
          <a:p>
            <a:pPr marL="0" indent="0" algn="just">
              <a:spcBef>
                <a:spcPts val="600"/>
              </a:spcBef>
              <a:spcAft>
                <a:spcPts val="600"/>
              </a:spcAft>
              <a:buNone/>
            </a:pPr>
            <a:r>
              <a:rPr lang="en-US" sz="2000" dirty="0">
                <a:cs typeface="Arial" charset="0"/>
              </a:rPr>
              <a:t>			</a:t>
            </a:r>
            <a:r>
              <a:rPr lang="en-US" sz="2000" b="1" dirty="0">
                <a:solidFill>
                  <a:schemeClr val="accent1"/>
                </a:solidFill>
                <a:cs typeface="Arial" charset="0"/>
              </a:rPr>
              <a:t>1.1101001 </a:t>
            </a:r>
            <a:r>
              <a:rPr lang="en-US" sz="2000" b="1" dirty="0">
                <a:solidFill>
                  <a:schemeClr val="accent1"/>
                </a:solidFill>
              </a:rPr>
              <a:t>×</a:t>
            </a:r>
            <a:r>
              <a:rPr lang="en-US" sz="2000" b="1" dirty="0">
                <a:solidFill>
                  <a:schemeClr val="accent1"/>
                </a:solidFill>
                <a:cs typeface="Arial" charset="0"/>
              </a:rPr>
              <a:t> 2</a:t>
            </a:r>
            <a:r>
              <a:rPr lang="en-US" sz="2000" b="1" baseline="30000" dirty="0">
                <a:solidFill>
                  <a:schemeClr val="accent1"/>
                </a:solidFill>
                <a:cs typeface="Arial" charset="0"/>
              </a:rPr>
              <a:t>5</a:t>
            </a:r>
            <a:endParaRPr lang="en-US" sz="2000" b="1" dirty="0">
              <a:solidFill>
                <a:schemeClr val="accent1"/>
              </a:solidFill>
              <a:cs typeface="Arial" charset="0"/>
            </a:endParaRPr>
          </a:p>
          <a:p>
            <a:pPr marL="457200" indent="-457200" algn="just">
              <a:buFont typeface="+mj-lt"/>
              <a:buAutoNum type="arabicPeriod" startAt="3"/>
            </a:pPr>
            <a:r>
              <a:rPr lang="en-US" sz="2000" dirty="0">
                <a:cs typeface="Arial" charset="0"/>
              </a:rPr>
              <a:t>Fill in fields:</a:t>
            </a:r>
          </a:p>
          <a:p>
            <a:pPr lvl="1" algn="just"/>
            <a:r>
              <a:rPr lang="en-US" sz="1800" dirty="0">
                <a:cs typeface="Arial" charset="0"/>
              </a:rPr>
              <a:t>	</a:t>
            </a:r>
            <a:r>
              <a:rPr lang="en-US" sz="1800" b="1" dirty="0">
                <a:cs typeface="Arial" charset="0"/>
              </a:rPr>
              <a:t>Sign bit: </a:t>
            </a:r>
            <a:r>
              <a:rPr lang="en-US" sz="1800" b="1" dirty="0">
                <a:solidFill>
                  <a:schemeClr val="accent1"/>
                </a:solidFill>
                <a:cs typeface="Arial" charset="0"/>
              </a:rPr>
              <a:t>1</a:t>
            </a:r>
            <a:r>
              <a:rPr lang="en-US" sz="1800" dirty="0">
                <a:cs typeface="Arial" charset="0"/>
              </a:rPr>
              <a:t> (negative)</a:t>
            </a:r>
          </a:p>
          <a:p>
            <a:pPr lvl="1" algn="just"/>
            <a:r>
              <a:rPr lang="en-US" sz="1800" dirty="0">
                <a:cs typeface="Arial" charset="0"/>
              </a:rPr>
              <a:t>	</a:t>
            </a:r>
            <a:r>
              <a:rPr lang="en-US" sz="1800" b="1" dirty="0">
                <a:cs typeface="Arial" charset="0"/>
              </a:rPr>
              <a:t>8 exponent bits: </a:t>
            </a:r>
            <a:r>
              <a:rPr lang="en-US" sz="1800" dirty="0">
                <a:cs typeface="Arial" charset="0"/>
              </a:rPr>
              <a:t>(127 + 5) = 132 = </a:t>
            </a:r>
            <a:r>
              <a:rPr lang="en-US" sz="1800" b="1" dirty="0">
                <a:solidFill>
                  <a:schemeClr val="accent1"/>
                </a:solidFill>
                <a:cs typeface="Arial" charset="0"/>
              </a:rPr>
              <a:t>10000100</a:t>
            </a:r>
            <a:r>
              <a:rPr lang="en-US" sz="1800" b="1" baseline="-25000" dirty="0">
                <a:solidFill>
                  <a:schemeClr val="accent1"/>
                </a:solidFill>
                <a:cs typeface="Arial" charset="0"/>
              </a:rPr>
              <a:t>2</a:t>
            </a:r>
          </a:p>
          <a:p>
            <a:pPr lvl="1" algn="just"/>
            <a:r>
              <a:rPr lang="en-US" sz="1800" dirty="0">
                <a:cs typeface="Arial" charset="0"/>
              </a:rPr>
              <a:t>	</a:t>
            </a:r>
            <a:r>
              <a:rPr lang="en-US" sz="1800" b="1" dirty="0">
                <a:cs typeface="Arial" charset="0"/>
              </a:rPr>
              <a:t>23 fraction bits: </a:t>
            </a:r>
            <a:r>
              <a:rPr lang="en-US" sz="1800" b="1" dirty="0">
                <a:solidFill>
                  <a:schemeClr val="accent1"/>
                </a:solidFill>
                <a:cs typeface="Arial" charset="0"/>
              </a:rPr>
              <a:t>110 1001 0000 0000 0000 0000</a:t>
            </a:r>
          </a:p>
          <a:p>
            <a:pPr lvl="1" algn="just"/>
            <a:endParaRPr lang="en-US" sz="1800" b="1" dirty="0">
              <a:solidFill>
                <a:schemeClr val="accent1"/>
              </a:solidFill>
              <a:cs typeface="Arial" charset="0"/>
            </a:endParaRPr>
          </a:p>
          <a:p>
            <a:pPr lvl="1" algn="just"/>
            <a:endParaRPr lang="en-US" sz="1800" b="1" dirty="0">
              <a:solidFill>
                <a:schemeClr val="accent1"/>
              </a:solidFill>
              <a:cs typeface="Arial" charset="0"/>
            </a:endParaRPr>
          </a:p>
          <a:p>
            <a:pPr lvl="1" algn="just">
              <a:spcBef>
                <a:spcPts val="600"/>
              </a:spcBef>
              <a:spcAft>
                <a:spcPts val="600"/>
              </a:spcAft>
              <a:buFontTx/>
              <a:buChar char="–"/>
            </a:pPr>
            <a:endParaRPr lang="en-US" sz="1800" dirty="0">
              <a:cs typeface="Arial" charset="0"/>
            </a:endParaRPr>
          </a:p>
          <a:p>
            <a:pPr lvl="1" algn="just">
              <a:spcBef>
                <a:spcPts val="600"/>
              </a:spcBef>
              <a:spcAft>
                <a:spcPts val="600"/>
              </a:spcAft>
              <a:buFontTx/>
              <a:buChar char="–"/>
            </a:pPr>
            <a:endParaRPr lang="en-US" sz="1800" dirty="0">
              <a:cs typeface="Arial" charset="0"/>
            </a:endParaRPr>
          </a:p>
          <a:p>
            <a:pPr lvl="1" algn="just">
              <a:spcBef>
                <a:spcPts val="600"/>
              </a:spcBef>
              <a:spcAft>
                <a:spcPts val="600"/>
              </a:spcAft>
              <a:buFontTx/>
              <a:buChar char="–"/>
            </a:pPr>
            <a:endParaRPr lang="en-US" sz="800" dirty="0">
              <a:cs typeface="Arial" charset="0"/>
            </a:endParaRPr>
          </a:p>
          <a:p>
            <a:pPr marL="0" indent="0" algn="just">
              <a:spcBef>
                <a:spcPts val="600"/>
              </a:spcBef>
              <a:spcAft>
                <a:spcPts val="600"/>
              </a:spcAft>
              <a:buNone/>
            </a:pPr>
            <a:r>
              <a:rPr lang="en-US" sz="2000" dirty="0">
                <a:cs typeface="Arial" charset="0"/>
              </a:rPr>
              <a:t>		in hexadecimal: </a:t>
            </a:r>
            <a:r>
              <a:rPr lang="en-US" sz="2000" b="1" dirty="0">
                <a:solidFill>
                  <a:schemeClr val="accent1"/>
                </a:solidFill>
                <a:cs typeface="Arial" charset="0"/>
              </a:rPr>
              <a:t>0xC2690000</a:t>
            </a:r>
          </a:p>
          <a:p>
            <a:endParaRPr lang="en-US" dirty="0"/>
          </a:p>
        </p:txBody>
      </p:sp>
      <p:graphicFrame>
        <p:nvGraphicFramePr>
          <p:cNvPr id="4" name="Object 5"/>
          <p:cNvGraphicFramePr>
            <a:graphicFrameLocks noChangeAspect="1"/>
          </p:cNvGraphicFramePr>
          <p:nvPr>
            <p:custDataLst>
              <p:tags r:id="rId2"/>
            </p:custDataLst>
          </p:nvPr>
        </p:nvGraphicFramePr>
        <p:xfrm>
          <a:off x="990600" y="4343400"/>
          <a:ext cx="7315200" cy="1219200"/>
        </p:xfrm>
        <a:graphic>
          <a:graphicData uri="http://schemas.openxmlformats.org/presentationml/2006/ole">
            <mc:AlternateContent xmlns:mc="http://schemas.openxmlformats.org/markup-compatibility/2006">
              <mc:Choice xmlns:v="urn:schemas-microsoft-com:vml" Requires="v">
                <p:oleObj spid="_x0000_s101378" name="VISIO" r:id="rId4" imgW="2761560" imgH="460440" progId="Visio.Drawing.6">
                  <p:embed/>
                </p:oleObj>
              </mc:Choice>
              <mc:Fallback>
                <p:oleObj name="VISIO" r:id="rId4" imgW="2761560" imgH="4604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343400"/>
                        <a:ext cx="7315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7316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Floating-Point: Special Cases</a:t>
            </a:r>
          </a:p>
        </p:txBody>
      </p:sp>
      <p:graphicFrame>
        <p:nvGraphicFramePr>
          <p:cNvPr id="4" name="Group 87"/>
          <p:cNvGraphicFramePr>
            <a:graphicFrameLocks noGrp="1"/>
          </p:cNvGraphicFramePr>
          <p:nvPr>
            <p:ph sz="half" idx="4294967295"/>
            <p:custDataLst>
              <p:tags r:id="rId1"/>
            </p:custDataLst>
          </p:nvPr>
        </p:nvGraphicFramePr>
        <p:xfrm>
          <a:off x="1157654" y="1828800"/>
          <a:ext cx="7534275" cy="2878139"/>
        </p:xfrm>
        <a:graphic>
          <a:graphicData uri="http://schemas.openxmlformats.org/drawingml/2006/table">
            <a:tbl>
              <a:tblPr/>
              <a:tblGrid>
                <a:gridCol w="1371600">
                  <a:extLst>
                    <a:ext uri="{9D8B030D-6E8A-4147-A177-3AD203B41FA5}">
                      <a16:colId xmlns="" xmlns:a16="http://schemas.microsoft.com/office/drawing/2014/main" val="20000"/>
                    </a:ext>
                  </a:extLst>
                </a:gridCol>
                <a:gridCol w="8382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3800475">
                  <a:extLst>
                    <a:ext uri="{9D8B030D-6E8A-4147-A177-3AD203B41FA5}">
                      <a16:colId xmlns="" xmlns:a16="http://schemas.microsoft.com/office/drawing/2014/main" val="20003"/>
                    </a:ext>
                  </a:extLst>
                </a:gridCol>
              </a:tblGrid>
              <a:tr h="576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Number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Sign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Exponent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Fraction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 xmlns:a16="http://schemas.microsoft.com/office/drawing/2014/main" val="10000"/>
                  </a:ext>
                </a:extLst>
              </a:tr>
              <a:tr h="574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00000000000000000000000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76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a:t>
                      </a:r>
                      <a:endParaRPr kumimoji="0" lang="en-US" sz="2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00000000000000000000000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76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00000000000000000000000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574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Times New Roman" pitchFamily="18" charset="0"/>
                          <a:cs typeface="Arial" charset="0"/>
                        </a:rPr>
                        <a:t>NaN</a:t>
                      </a:r>
                      <a:endParaRPr kumimoji="0" lang="en-US" sz="2400" b="0" i="0" u="none" strike="noStrike" cap="none" normalizeH="0" baseline="0" dirty="0">
                        <a:ln>
                          <a:noFill/>
                        </a:ln>
                        <a:solidFill>
                          <a:schemeClr val="tx1"/>
                        </a:solidFill>
                        <a:effectLst/>
                        <a:latin typeface="Times New Roman" pitchFamily="18"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non-zero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700250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Floating-Point Precision</a:t>
            </a:r>
          </a:p>
        </p:txBody>
      </p:sp>
      <p:sp>
        <p:nvSpPr>
          <p:cNvPr id="3" name="Content Placeholder 2"/>
          <p:cNvSpPr>
            <a:spLocks noGrp="1"/>
          </p:cNvSpPr>
          <p:nvPr>
            <p:ph idx="1"/>
          </p:nvPr>
        </p:nvSpPr>
        <p:spPr/>
        <p:txBody>
          <a:bodyPr/>
          <a:lstStyle/>
          <a:p>
            <a:pPr>
              <a:buFontTx/>
              <a:buChar char="•"/>
            </a:pPr>
            <a:r>
              <a:rPr lang="en-US" sz="2600" b="1" dirty="0">
                <a:cs typeface="Arial" charset="0"/>
              </a:rPr>
              <a:t>Single-Precision:</a:t>
            </a:r>
          </a:p>
          <a:p>
            <a:pPr lvl="1">
              <a:buFontTx/>
              <a:buChar char="–"/>
            </a:pPr>
            <a:r>
              <a:rPr lang="en-US" sz="2600" dirty="0">
                <a:cs typeface="Arial" charset="0"/>
              </a:rPr>
              <a:t>32-bit</a:t>
            </a:r>
          </a:p>
          <a:p>
            <a:pPr lvl="1">
              <a:buFontTx/>
              <a:buChar char="–"/>
            </a:pPr>
            <a:r>
              <a:rPr lang="en-US" sz="2600" dirty="0">
                <a:cs typeface="Arial" charset="0"/>
              </a:rPr>
              <a:t>1 sign bit, 8 exponent bits, 23 fraction bits</a:t>
            </a:r>
          </a:p>
          <a:p>
            <a:pPr lvl="1">
              <a:buFontTx/>
              <a:buChar char="–"/>
            </a:pPr>
            <a:r>
              <a:rPr lang="en-US" sz="2600" dirty="0">
                <a:cs typeface="Arial" charset="0"/>
              </a:rPr>
              <a:t>bias = 127</a:t>
            </a:r>
          </a:p>
          <a:p>
            <a:pPr lvl="1"/>
            <a:endParaRPr lang="en-US" sz="2600" dirty="0">
              <a:cs typeface="Arial" charset="0"/>
            </a:endParaRPr>
          </a:p>
          <a:p>
            <a:pPr>
              <a:buFontTx/>
              <a:buChar char="•"/>
            </a:pPr>
            <a:r>
              <a:rPr lang="en-US" sz="2600" b="1" dirty="0">
                <a:cs typeface="Arial" charset="0"/>
              </a:rPr>
              <a:t>Double-Precision:</a:t>
            </a:r>
          </a:p>
          <a:p>
            <a:pPr lvl="1">
              <a:buFontTx/>
              <a:buChar char="–"/>
            </a:pPr>
            <a:r>
              <a:rPr lang="en-US" sz="2600" dirty="0">
                <a:cs typeface="Arial" charset="0"/>
              </a:rPr>
              <a:t>64-bit</a:t>
            </a:r>
          </a:p>
          <a:p>
            <a:pPr lvl="1">
              <a:buFontTx/>
              <a:buChar char="–"/>
            </a:pPr>
            <a:r>
              <a:rPr lang="en-US" sz="2600" dirty="0">
                <a:cs typeface="Arial" charset="0"/>
              </a:rPr>
              <a:t>1 sign bit, 11 exponent bits, 52 fraction bits</a:t>
            </a:r>
          </a:p>
          <a:p>
            <a:pPr lvl="1">
              <a:buFontTx/>
              <a:buChar char="–"/>
            </a:pPr>
            <a:r>
              <a:rPr lang="en-US" sz="2600" dirty="0">
                <a:cs typeface="Arial" charset="0"/>
              </a:rPr>
              <a:t>bias = 1023</a:t>
            </a:r>
          </a:p>
          <a:p>
            <a:endParaRPr lang="en-US" dirty="0"/>
          </a:p>
        </p:txBody>
      </p:sp>
    </p:spTree>
    <p:extLst>
      <p:ext uri="{BB962C8B-B14F-4D97-AF65-F5344CB8AC3E}">
        <p14:creationId xmlns:p14="http://schemas.microsoft.com/office/powerpoint/2010/main" val="74575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1-bit Adders</a:t>
            </a:r>
          </a:p>
        </p:txBody>
      </p:sp>
      <p:graphicFrame>
        <p:nvGraphicFramePr>
          <p:cNvPr id="4" name="Object 4"/>
          <p:cNvGraphicFramePr>
            <a:graphicFrameLocks noGrp="1" noChangeAspect="1"/>
          </p:cNvGraphicFramePr>
          <p:nvPr>
            <p:ph idx="1"/>
            <p:custDataLst>
              <p:tags r:id="rId2"/>
            </p:custDataLst>
            <p:extLst>
              <p:ext uri="{D42A27DB-BD31-4B8C-83A1-F6EECF244321}">
                <p14:modId xmlns:p14="http://schemas.microsoft.com/office/powerpoint/2010/main" val="1224745071"/>
              </p:ext>
            </p:extLst>
          </p:nvPr>
        </p:nvGraphicFramePr>
        <p:xfrm>
          <a:off x="2057400" y="1143000"/>
          <a:ext cx="4959350" cy="5257800"/>
        </p:xfrm>
        <a:graphic>
          <a:graphicData uri="http://schemas.openxmlformats.org/presentationml/2006/ole">
            <mc:AlternateContent xmlns:mc="http://schemas.openxmlformats.org/markup-compatibility/2006">
              <mc:Choice xmlns:v="urn:schemas-microsoft-com:vml" Requires="v">
                <p:oleObj spid="_x0000_s74770" name="VISIO" r:id="rId4" imgW="2510280" imgH="2660400" progId="Visio.Drawing.6">
                  <p:embed/>
                </p:oleObj>
              </mc:Choice>
              <mc:Fallback>
                <p:oleObj name="VISIO" r:id="rId4" imgW="2510280" imgH="26604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143000"/>
                        <a:ext cx="4959350" cy="5257800"/>
                      </a:xfrm>
                      <a:prstGeom prst="rect">
                        <a:avLst/>
                      </a:prstGeom>
                    </p:spPr>
                  </p:pic>
                </p:oleObj>
              </mc:Fallback>
            </mc:AlternateContent>
          </a:graphicData>
        </a:graphic>
      </p:graphicFrame>
    </p:spTree>
    <p:extLst>
      <p:ext uri="{BB962C8B-B14F-4D97-AF65-F5344CB8AC3E}">
        <p14:creationId xmlns:p14="http://schemas.microsoft.com/office/powerpoint/2010/main" val="3375155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Floating-Point: Rounding</a:t>
            </a:r>
          </a:p>
        </p:txBody>
      </p:sp>
      <p:sp>
        <p:nvSpPr>
          <p:cNvPr id="3" name="Content Placeholder 2"/>
          <p:cNvSpPr>
            <a:spLocks noGrp="1"/>
          </p:cNvSpPr>
          <p:nvPr>
            <p:ph idx="1"/>
          </p:nvPr>
        </p:nvSpPr>
        <p:spPr/>
        <p:txBody>
          <a:bodyPr>
            <a:normAutofit fontScale="92500"/>
          </a:bodyPr>
          <a:lstStyle/>
          <a:p>
            <a:pPr>
              <a:buFontTx/>
              <a:buChar char="•"/>
            </a:pPr>
            <a:r>
              <a:rPr lang="en-US" sz="2400" b="1" dirty="0">
                <a:cs typeface="Arial" charset="0"/>
              </a:rPr>
              <a:t>Overflow:</a:t>
            </a:r>
            <a:r>
              <a:rPr lang="en-US" sz="2400" dirty="0">
                <a:cs typeface="Arial" charset="0"/>
              </a:rPr>
              <a:t> 	 number too large to be represented</a:t>
            </a:r>
          </a:p>
          <a:p>
            <a:pPr>
              <a:buFontTx/>
              <a:buChar char="•"/>
            </a:pPr>
            <a:r>
              <a:rPr lang="en-US" sz="2400" b="1" dirty="0">
                <a:cs typeface="Arial" charset="0"/>
              </a:rPr>
              <a:t>Underflow: </a:t>
            </a:r>
            <a:r>
              <a:rPr lang="en-US" sz="2400" dirty="0">
                <a:cs typeface="Arial" charset="0"/>
              </a:rPr>
              <a:t>number too small to be represented</a:t>
            </a:r>
          </a:p>
          <a:p>
            <a:pPr>
              <a:buFontTx/>
              <a:buChar char="•"/>
            </a:pPr>
            <a:r>
              <a:rPr lang="en-US" sz="2400" b="1" dirty="0">
                <a:cs typeface="Arial" charset="0"/>
              </a:rPr>
              <a:t>Rounding modes:</a:t>
            </a:r>
            <a:r>
              <a:rPr lang="en-US" sz="2400" dirty="0">
                <a:cs typeface="Arial" charset="0"/>
              </a:rPr>
              <a:t> </a:t>
            </a:r>
          </a:p>
          <a:p>
            <a:pPr lvl="1">
              <a:buFontTx/>
              <a:buChar char="–"/>
            </a:pPr>
            <a:r>
              <a:rPr lang="en-US" sz="2000" dirty="0">
                <a:cs typeface="Arial" charset="0"/>
              </a:rPr>
              <a:t>Down</a:t>
            </a:r>
          </a:p>
          <a:p>
            <a:pPr lvl="1">
              <a:buFontTx/>
              <a:buChar char="–"/>
            </a:pPr>
            <a:r>
              <a:rPr lang="en-US" sz="2000" dirty="0">
                <a:cs typeface="Arial" charset="0"/>
              </a:rPr>
              <a:t>Up</a:t>
            </a:r>
          </a:p>
          <a:p>
            <a:pPr lvl="1">
              <a:buFontTx/>
              <a:buChar char="–"/>
            </a:pPr>
            <a:r>
              <a:rPr lang="en-US" sz="2000" dirty="0">
                <a:cs typeface="Arial" charset="0"/>
              </a:rPr>
              <a:t>Toward zero</a:t>
            </a:r>
          </a:p>
          <a:p>
            <a:pPr lvl="1">
              <a:buFontTx/>
              <a:buChar char="–"/>
            </a:pPr>
            <a:r>
              <a:rPr lang="en-US" sz="2000" dirty="0">
                <a:cs typeface="Arial" charset="0"/>
              </a:rPr>
              <a:t>To nearest</a:t>
            </a:r>
          </a:p>
          <a:p>
            <a:pPr>
              <a:buFontTx/>
              <a:buChar char="•"/>
            </a:pPr>
            <a:r>
              <a:rPr lang="en-US" sz="2400" b="1" dirty="0">
                <a:cs typeface="Arial" charset="0"/>
              </a:rPr>
              <a:t>Example:</a:t>
            </a:r>
            <a:r>
              <a:rPr lang="en-US" sz="2400" dirty="0">
                <a:cs typeface="Arial" charset="0"/>
              </a:rPr>
              <a:t> round 1.100101 (1.578125)  to only 3 fraction bits</a:t>
            </a:r>
          </a:p>
          <a:p>
            <a:pPr lvl="1">
              <a:buFontTx/>
              <a:buChar char="–"/>
            </a:pPr>
            <a:r>
              <a:rPr lang="en-US" sz="2000" dirty="0">
                <a:cs typeface="Arial" charset="0"/>
              </a:rPr>
              <a:t>Down: 		1.100</a:t>
            </a:r>
          </a:p>
          <a:p>
            <a:pPr lvl="1">
              <a:buFontTx/>
              <a:buChar char="–"/>
            </a:pPr>
            <a:r>
              <a:rPr lang="en-US" sz="2000" dirty="0">
                <a:cs typeface="Arial" charset="0"/>
              </a:rPr>
              <a:t>Up: 		1.101</a:t>
            </a:r>
          </a:p>
          <a:p>
            <a:pPr lvl="1">
              <a:buFontTx/>
              <a:buChar char="–"/>
            </a:pPr>
            <a:r>
              <a:rPr lang="en-US" sz="2000" dirty="0">
                <a:cs typeface="Arial" charset="0"/>
              </a:rPr>
              <a:t>Toward zero:	1.100</a:t>
            </a:r>
          </a:p>
          <a:p>
            <a:pPr lvl="1">
              <a:buFontTx/>
              <a:buChar char="–"/>
            </a:pPr>
            <a:r>
              <a:rPr lang="en-US" sz="2000" dirty="0">
                <a:cs typeface="Arial" charset="0"/>
              </a:rPr>
              <a:t>To nearest:	1.101 (1.625 is closer to 1.578125 than 1.5 is)</a:t>
            </a:r>
          </a:p>
          <a:p>
            <a:endParaRPr lang="en-US" dirty="0"/>
          </a:p>
        </p:txBody>
      </p:sp>
    </p:spTree>
    <p:extLst>
      <p:ext uri="{BB962C8B-B14F-4D97-AF65-F5344CB8AC3E}">
        <p14:creationId xmlns:p14="http://schemas.microsoft.com/office/powerpoint/2010/main" val="1560055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Floating-Point Addition</a:t>
            </a:r>
          </a:p>
        </p:txBody>
      </p:sp>
      <p:sp>
        <p:nvSpPr>
          <p:cNvPr id="3" name="Content Placeholder 2"/>
          <p:cNvSpPr>
            <a:spLocks noGrp="1"/>
          </p:cNvSpPr>
          <p:nvPr>
            <p:ph idx="1"/>
          </p:nvPr>
        </p:nvSpPr>
        <p:spPr/>
        <p:txBody>
          <a:bodyPr>
            <a:normAutofit fontScale="92500" lnSpcReduction="20000"/>
          </a:bodyPr>
          <a:lstStyle/>
          <a:p>
            <a:pPr marL="533400" indent="-533400">
              <a:buFontTx/>
              <a:buAutoNum type="arabicPeriod"/>
            </a:pPr>
            <a:r>
              <a:rPr lang="en-US" dirty="0">
                <a:cs typeface="Arial" charset="0"/>
              </a:rPr>
              <a:t>Extract exponent and fraction bits</a:t>
            </a:r>
          </a:p>
          <a:p>
            <a:pPr marL="533400" indent="-533400">
              <a:buFontTx/>
              <a:buAutoNum type="arabicPeriod"/>
            </a:pPr>
            <a:r>
              <a:rPr lang="en-US" dirty="0">
                <a:cs typeface="Arial" charset="0"/>
              </a:rPr>
              <a:t>Prepend leading 1 to form mantissa</a:t>
            </a:r>
          </a:p>
          <a:p>
            <a:pPr marL="533400" indent="-533400">
              <a:buFontTx/>
              <a:buAutoNum type="arabicPeriod"/>
            </a:pPr>
            <a:r>
              <a:rPr lang="en-US" dirty="0">
                <a:cs typeface="Arial" charset="0"/>
              </a:rPr>
              <a:t>Compare exponents</a:t>
            </a:r>
          </a:p>
          <a:p>
            <a:pPr marL="533400" indent="-533400">
              <a:buFontTx/>
              <a:buAutoNum type="arabicPeriod"/>
            </a:pPr>
            <a:r>
              <a:rPr lang="en-US" dirty="0">
                <a:cs typeface="Arial" charset="0"/>
              </a:rPr>
              <a:t>Shift smaller mantissa if necessary</a:t>
            </a:r>
          </a:p>
          <a:p>
            <a:pPr marL="533400" indent="-533400">
              <a:buFontTx/>
              <a:buAutoNum type="arabicPeriod"/>
            </a:pPr>
            <a:r>
              <a:rPr lang="en-US" dirty="0">
                <a:cs typeface="Arial" charset="0"/>
              </a:rPr>
              <a:t>Add mantissas</a:t>
            </a:r>
          </a:p>
          <a:p>
            <a:pPr marL="533400" indent="-533400">
              <a:buFontTx/>
              <a:buAutoNum type="arabicPeriod"/>
            </a:pPr>
            <a:r>
              <a:rPr lang="en-US" dirty="0">
                <a:cs typeface="Arial" charset="0"/>
              </a:rPr>
              <a:t>Normalize mantissa and adjust exponent if necessary</a:t>
            </a:r>
          </a:p>
          <a:p>
            <a:pPr marL="533400" indent="-533400">
              <a:buFontTx/>
              <a:buAutoNum type="arabicPeriod"/>
            </a:pPr>
            <a:r>
              <a:rPr lang="en-US" dirty="0">
                <a:cs typeface="Arial" charset="0"/>
              </a:rPr>
              <a:t>Round result</a:t>
            </a:r>
          </a:p>
          <a:p>
            <a:pPr marL="533400" indent="-533400">
              <a:buFontTx/>
              <a:buAutoNum type="arabicPeriod"/>
            </a:pPr>
            <a:r>
              <a:rPr lang="en-US" dirty="0">
                <a:cs typeface="Arial" charset="0"/>
              </a:rPr>
              <a:t>Assemble exponent and fraction back into floating-point format</a:t>
            </a:r>
          </a:p>
          <a:p>
            <a:endParaRPr lang="en-US" dirty="0"/>
          </a:p>
        </p:txBody>
      </p:sp>
    </p:spTree>
    <p:extLst>
      <p:ext uri="{BB962C8B-B14F-4D97-AF65-F5344CB8AC3E}">
        <p14:creationId xmlns:p14="http://schemas.microsoft.com/office/powerpoint/2010/main" val="1219011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Floating-Point Addition Example</a:t>
            </a:r>
          </a:p>
        </p:txBody>
      </p:sp>
      <p:sp>
        <p:nvSpPr>
          <p:cNvPr id="3" name="Content Placeholder 2"/>
          <p:cNvSpPr>
            <a:spLocks noGrp="1"/>
          </p:cNvSpPr>
          <p:nvPr>
            <p:ph idx="1"/>
          </p:nvPr>
        </p:nvSpPr>
        <p:spPr/>
        <p:txBody>
          <a:bodyPr/>
          <a:lstStyle/>
          <a:p>
            <a:pPr marL="533400" indent="-533400"/>
            <a:r>
              <a:rPr lang="en-US" dirty="0">
                <a:cs typeface="Arial" charset="0"/>
              </a:rPr>
              <a:t>Add the following floating-point numbers:</a:t>
            </a:r>
          </a:p>
          <a:p>
            <a:pPr marL="0" indent="0">
              <a:buNone/>
            </a:pPr>
            <a:r>
              <a:rPr lang="en-US" dirty="0">
                <a:cs typeface="Arial" charset="0"/>
              </a:rPr>
              <a:t>			0x3FC00000</a:t>
            </a:r>
            <a:endParaRPr lang="en-US" baseline="-25000" dirty="0">
              <a:cs typeface="Arial" charset="0"/>
            </a:endParaRPr>
          </a:p>
          <a:p>
            <a:pPr marL="0" indent="0">
              <a:buNone/>
            </a:pPr>
            <a:r>
              <a:rPr lang="en-US" dirty="0">
                <a:cs typeface="Arial" charset="0"/>
              </a:rPr>
              <a:t>			0x40500000</a:t>
            </a:r>
          </a:p>
          <a:p>
            <a:endParaRPr lang="en-US" dirty="0"/>
          </a:p>
        </p:txBody>
      </p:sp>
    </p:spTree>
    <p:extLst>
      <p:ext uri="{BB962C8B-B14F-4D97-AF65-F5344CB8AC3E}">
        <p14:creationId xmlns:p14="http://schemas.microsoft.com/office/powerpoint/2010/main" val="3329093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Floating-Point Addition Example</a:t>
            </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a:cs typeface="Arial" charset="0"/>
              </a:rPr>
              <a:t>1.  Extract exponent and fraction bits</a:t>
            </a:r>
          </a:p>
          <a:p>
            <a:pPr marL="533400" indent="-533400"/>
            <a:endParaRPr lang="en-US" dirty="0">
              <a:cs typeface="Arial" charset="0"/>
            </a:endParaRPr>
          </a:p>
          <a:p>
            <a:pPr marL="533400" indent="-533400"/>
            <a:endParaRPr lang="en-US" dirty="0">
              <a:cs typeface="Arial" charset="0"/>
            </a:endParaRPr>
          </a:p>
          <a:p>
            <a:pPr marL="533400" indent="-533400"/>
            <a:endParaRPr lang="en-US" dirty="0">
              <a:cs typeface="Arial" charset="0"/>
            </a:endParaRPr>
          </a:p>
          <a:p>
            <a:pPr marL="533400" indent="-533400"/>
            <a:endParaRPr lang="en-US" dirty="0">
              <a:cs typeface="Arial" charset="0"/>
            </a:endParaRPr>
          </a:p>
          <a:p>
            <a:pPr marL="533400" indent="-533400"/>
            <a:endParaRPr lang="en-US" dirty="0">
              <a:cs typeface="Arial" charset="0"/>
            </a:endParaRPr>
          </a:p>
          <a:p>
            <a:pPr marL="0" indent="0">
              <a:buNone/>
            </a:pPr>
            <a:r>
              <a:rPr lang="en-US" dirty="0">
                <a:cs typeface="Arial" charset="0"/>
              </a:rPr>
              <a:t>	For first number (N1):	S = 0, E = 127, F = .1</a:t>
            </a:r>
          </a:p>
          <a:p>
            <a:pPr marL="0" indent="0">
              <a:buNone/>
            </a:pPr>
            <a:r>
              <a:rPr lang="en-US" dirty="0">
                <a:cs typeface="Arial" charset="0"/>
              </a:rPr>
              <a:t>	For second number (N2): 	S = 0, E = 128, F = .101</a:t>
            </a:r>
          </a:p>
          <a:p>
            <a:pPr marL="533400" indent="-533400"/>
            <a:endParaRPr lang="en-US" dirty="0">
              <a:cs typeface="Arial" charset="0"/>
            </a:endParaRPr>
          </a:p>
          <a:p>
            <a:pPr marL="0" indent="0">
              <a:buNone/>
            </a:pPr>
            <a:r>
              <a:rPr lang="en-US" b="1" dirty="0">
                <a:cs typeface="Arial" charset="0"/>
              </a:rPr>
              <a:t>2.   Prepend leading 1 to form mantissa</a:t>
            </a:r>
          </a:p>
          <a:p>
            <a:pPr marL="0" indent="0">
              <a:buNone/>
            </a:pPr>
            <a:r>
              <a:rPr lang="en-US" dirty="0">
                <a:cs typeface="Arial" charset="0"/>
              </a:rPr>
              <a:t>	N1:	1.1</a:t>
            </a:r>
          </a:p>
          <a:p>
            <a:pPr marL="0" indent="0">
              <a:buNone/>
            </a:pPr>
            <a:r>
              <a:rPr lang="en-US" dirty="0">
                <a:cs typeface="Arial" charset="0"/>
              </a:rPr>
              <a:t>	N2:	1.101	</a:t>
            </a:r>
          </a:p>
          <a:p>
            <a:endParaRPr lang="en-US" dirty="0"/>
          </a:p>
        </p:txBody>
      </p:sp>
      <p:graphicFrame>
        <p:nvGraphicFramePr>
          <p:cNvPr id="4" name="Object 5"/>
          <p:cNvGraphicFramePr>
            <a:graphicFrameLocks noChangeAspect="1"/>
          </p:cNvGraphicFramePr>
          <p:nvPr>
            <p:custDataLst>
              <p:tags r:id="rId2"/>
            </p:custDataLst>
          </p:nvPr>
        </p:nvGraphicFramePr>
        <p:xfrm>
          <a:off x="2128837" y="1905000"/>
          <a:ext cx="4886325" cy="1611312"/>
        </p:xfrm>
        <a:graphic>
          <a:graphicData uri="http://schemas.openxmlformats.org/presentationml/2006/ole">
            <mc:AlternateContent xmlns:mc="http://schemas.openxmlformats.org/markup-compatibility/2006">
              <mc:Choice xmlns:v="urn:schemas-microsoft-com:vml" Requires="v">
                <p:oleObj spid="_x0000_s102402" name="VISIO" r:id="rId4" imgW="2761560" imgH="911160" progId="Visio.Drawing.6">
                  <p:embed/>
                </p:oleObj>
              </mc:Choice>
              <mc:Fallback>
                <p:oleObj name="VISIO" r:id="rId4" imgW="2761560" imgH="91116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8837" y="1905000"/>
                        <a:ext cx="4886325" cy="161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3631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Floating-Point Addition Example</a:t>
            </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a:cs typeface="Arial" charset="0"/>
              </a:rPr>
              <a:t>3.	Compare exponents</a:t>
            </a:r>
          </a:p>
          <a:p>
            <a:pPr marL="0" indent="0">
              <a:buNone/>
            </a:pPr>
            <a:r>
              <a:rPr lang="en-US" dirty="0">
                <a:cs typeface="Arial" charset="0"/>
              </a:rPr>
              <a:t>	128 – 127 = 1, so shift N1 right by 1 bit</a:t>
            </a:r>
          </a:p>
          <a:p>
            <a:pPr marL="533400" indent="-533400"/>
            <a:endParaRPr lang="en-US" dirty="0">
              <a:cs typeface="Arial" charset="0"/>
            </a:endParaRPr>
          </a:p>
          <a:p>
            <a:pPr marL="0" indent="0">
              <a:buNone/>
            </a:pPr>
            <a:r>
              <a:rPr lang="en-US" b="1" dirty="0">
                <a:cs typeface="Arial" charset="0"/>
              </a:rPr>
              <a:t>4.	Shift smaller mantissa if necessary</a:t>
            </a:r>
          </a:p>
          <a:p>
            <a:pPr marL="0" indent="0">
              <a:buNone/>
            </a:pPr>
            <a:r>
              <a:rPr lang="en-US" dirty="0">
                <a:cs typeface="Arial" charset="0"/>
              </a:rPr>
              <a:t>	shift N1’s mantissa: 1.1 &gt;&gt; 1 = 0.11  </a:t>
            </a:r>
            <a:r>
              <a:rPr lang="en-US" dirty="0">
                <a:solidFill>
                  <a:srgbClr val="C00000"/>
                </a:solidFill>
                <a:cs typeface="Arial" charset="0"/>
              </a:rPr>
              <a:t>(</a:t>
            </a:r>
            <a:r>
              <a:rPr lang="en-US" dirty="0">
                <a:solidFill>
                  <a:srgbClr val="C00000"/>
                </a:solidFill>
              </a:rPr>
              <a:t>× 2</a:t>
            </a:r>
            <a:r>
              <a:rPr lang="en-US" baseline="30000" dirty="0">
                <a:solidFill>
                  <a:srgbClr val="C00000"/>
                </a:solidFill>
              </a:rPr>
              <a:t>1</a:t>
            </a:r>
            <a:r>
              <a:rPr lang="en-US" dirty="0">
                <a:solidFill>
                  <a:srgbClr val="C00000"/>
                </a:solidFill>
                <a:cs typeface="Arial" charset="0"/>
              </a:rPr>
              <a:t>)</a:t>
            </a:r>
          </a:p>
          <a:p>
            <a:pPr marL="533400" indent="-533400"/>
            <a:endParaRPr lang="en-US" dirty="0">
              <a:solidFill>
                <a:srgbClr val="C00000"/>
              </a:solidFill>
              <a:cs typeface="Arial" charset="0"/>
            </a:endParaRPr>
          </a:p>
          <a:p>
            <a:pPr marL="0" indent="0">
              <a:buNone/>
            </a:pPr>
            <a:r>
              <a:rPr lang="en-US" b="1" dirty="0">
                <a:cs typeface="Arial" charset="0"/>
              </a:rPr>
              <a:t>5.	Add mantissas</a:t>
            </a:r>
          </a:p>
          <a:p>
            <a:pPr marL="0" indent="0">
              <a:buNone/>
            </a:pPr>
            <a:r>
              <a:rPr lang="en-US" dirty="0">
                <a:cs typeface="Arial" charset="0"/>
              </a:rPr>
              <a:t>		0.11  </a:t>
            </a:r>
            <a:r>
              <a:rPr lang="en-US" dirty="0"/>
              <a:t>× 2</a:t>
            </a:r>
            <a:r>
              <a:rPr lang="en-US" baseline="30000" dirty="0"/>
              <a:t>1</a:t>
            </a:r>
            <a:endParaRPr lang="en-US" dirty="0">
              <a:cs typeface="Arial" charset="0"/>
            </a:endParaRPr>
          </a:p>
          <a:p>
            <a:pPr marL="0" indent="0">
              <a:buNone/>
            </a:pPr>
            <a:r>
              <a:rPr lang="en-US" dirty="0">
                <a:cs typeface="Arial" charset="0"/>
              </a:rPr>
              <a:t>	     +	1.101 </a:t>
            </a:r>
            <a:r>
              <a:rPr lang="en-US" dirty="0"/>
              <a:t>× 2</a:t>
            </a:r>
            <a:r>
              <a:rPr lang="en-US" baseline="30000" dirty="0"/>
              <a:t>1</a:t>
            </a:r>
            <a:endParaRPr lang="en-US" dirty="0">
              <a:cs typeface="Arial" charset="0"/>
            </a:endParaRPr>
          </a:p>
          <a:p>
            <a:pPr marL="0" indent="0">
              <a:buNone/>
            </a:pPr>
            <a:r>
              <a:rPr lang="en-US" dirty="0">
                <a:cs typeface="Arial" charset="0"/>
              </a:rPr>
              <a:t>     	      10.011 </a:t>
            </a:r>
            <a:r>
              <a:rPr lang="en-US" dirty="0"/>
              <a:t>× 2</a:t>
            </a:r>
            <a:r>
              <a:rPr lang="en-US" baseline="30000" dirty="0"/>
              <a:t>1</a:t>
            </a:r>
          </a:p>
          <a:p>
            <a:endParaRPr lang="en-US" dirty="0"/>
          </a:p>
        </p:txBody>
      </p:sp>
      <p:sp>
        <p:nvSpPr>
          <p:cNvPr id="4" name="Line 7"/>
          <p:cNvSpPr>
            <a:spLocks noChangeShapeType="1"/>
          </p:cNvSpPr>
          <p:nvPr>
            <p:custDataLst>
              <p:tags r:id="rId1"/>
            </p:custDataLst>
          </p:nvPr>
        </p:nvSpPr>
        <p:spPr bwMode="auto">
          <a:xfrm flipH="1">
            <a:off x="2057400" y="5257800"/>
            <a:ext cx="2057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85633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Floating-Point Addition Example</a:t>
            </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a:cs typeface="Arial" charset="0"/>
              </a:rPr>
              <a:t>6.	Normalize mantissa and adjust exponent if necessary</a:t>
            </a:r>
          </a:p>
          <a:p>
            <a:pPr marL="0" indent="0">
              <a:buNone/>
            </a:pPr>
            <a:r>
              <a:rPr lang="en-US" dirty="0">
                <a:cs typeface="Arial" charset="0"/>
              </a:rPr>
              <a:t>	10.011 </a:t>
            </a:r>
            <a:r>
              <a:rPr lang="en-US" dirty="0"/>
              <a:t>× 2</a:t>
            </a:r>
            <a:r>
              <a:rPr lang="en-US" baseline="30000" dirty="0"/>
              <a:t>1 </a:t>
            </a:r>
            <a:r>
              <a:rPr lang="en-US" dirty="0">
                <a:cs typeface="Arial" charset="0"/>
              </a:rPr>
              <a:t>= 1.0011 </a:t>
            </a:r>
            <a:r>
              <a:rPr lang="en-US" dirty="0"/>
              <a:t>× 2</a:t>
            </a:r>
            <a:r>
              <a:rPr lang="en-US" baseline="30000" dirty="0"/>
              <a:t>2</a:t>
            </a:r>
          </a:p>
          <a:p>
            <a:pPr marL="533400" indent="-533400"/>
            <a:endParaRPr lang="en-US" sz="1100" baseline="30000" dirty="0"/>
          </a:p>
          <a:p>
            <a:pPr marL="0" indent="0">
              <a:buNone/>
            </a:pPr>
            <a:r>
              <a:rPr lang="en-US" b="1" dirty="0">
                <a:cs typeface="Arial" charset="0"/>
              </a:rPr>
              <a:t>7.	Round result</a:t>
            </a:r>
          </a:p>
          <a:p>
            <a:pPr marL="0" indent="0">
              <a:buNone/>
            </a:pPr>
            <a:r>
              <a:rPr lang="en-US" dirty="0">
                <a:cs typeface="Arial" charset="0"/>
              </a:rPr>
              <a:t>	No need (fits in 23 bits)</a:t>
            </a:r>
          </a:p>
          <a:p>
            <a:pPr marL="533400" indent="-533400"/>
            <a:endParaRPr lang="en-US" sz="1100" dirty="0">
              <a:cs typeface="Arial" charset="0"/>
            </a:endParaRPr>
          </a:p>
          <a:p>
            <a:pPr marL="0" indent="0">
              <a:buNone/>
            </a:pPr>
            <a:r>
              <a:rPr lang="en-US" b="1" dirty="0">
                <a:cs typeface="Arial" charset="0"/>
              </a:rPr>
              <a:t>8.	Assemble exponent and fraction back into floating-point format</a:t>
            </a:r>
          </a:p>
          <a:p>
            <a:pPr marL="0" indent="0">
              <a:buNone/>
            </a:pPr>
            <a:r>
              <a:rPr lang="en-US" dirty="0">
                <a:cs typeface="Arial" charset="0"/>
              </a:rPr>
              <a:t>	S = 0, E = 2 + 127 = 129 = 10000001</a:t>
            </a:r>
            <a:r>
              <a:rPr lang="en-US" baseline="-25000" dirty="0">
                <a:cs typeface="Arial" charset="0"/>
              </a:rPr>
              <a:t>2</a:t>
            </a:r>
            <a:r>
              <a:rPr lang="en-US" dirty="0">
                <a:cs typeface="Arial" charset="0"/>
              </a:rPr>
              <a:t>, F = 001100..</a:t>
            </a:r>
          </a:p>
          <a:p>
            <a:pPr marL="533400" indent="-533400"/>
            <a:endParaRPr lang="en-US" dirty="0">
              <a:cs typeface="Arial" charset="0"/>
            </a:endParaRPr>
          </a:p>
          <a:p>
            <a:pPr marL="533400" indent="-533400"/>
            <a:endParaRPr lang="en-US" dirty="0">
              <a:cs typeface="Arial" charset="0"/>
            </a:endParaRPr>
          </a:p>
          <a:p>
            <a:pPr marL="533400" indent="-533400"/>
            <a:endParaRPr lang="en-US" dirty="0">
              <a:cs typeface="Arial" charset="0"/>
            </a:endParaRPr>
          </a:p>
          <a:p>
            <a:pPr marL="533400" indent="-533400"/>
            <a:endParaRPr lang="en-US" dirty="0">
              <a:cs typeface="Arial" charset="0"/>
            </a:endParaRPr>
          </a:p>
          <a:p>
            <a:pPr marL="0" indent="0">
              <a:buNone/>
            </a:pPr>
            <a:r>
              <a:rPr lang="en-US" dirty="0">
                <a:cs typeface="Arial" charset="0"/>
              </a:rPr>
              <a:t>			     	</a:t>
            </a:r>
            <a:r>
              <a:rPr lang="en-US" sz="2800" dirty="0">
                <a:cs typeface="Arial" charset="0"/>
              </a:rPr>
              <a:t>in hexadecimal</a:t>
            </a:r>
            <a:r>
              <a:rPr lang="en-US" sz="2800" b="1" dirty="0">
                <a:solidFill>
                  <a:schemeClr val="accent1"/>
                </a:solidFill>
                <a:cs typeface="Arial" charset="0"/>
              </a:rPr>
              <a:t>: 0x40980000</a:t>
            </a:r>
          </a:p>
          <a:p>
            <a:endParaRPr lang="en-US" dirty="0"/>
          </a:p>
        </p:txBody>
      </p:sp>
      <p:graphicFrame>
        <p:nvGraphicFramePr>
          <p:cNvPr id="4" name="Object 7"/>
          <p:cNvGraphicFramePr>
            <a:graphicFrameLocks noChangeAspect="1"/>
          </p:cNvGraphicFramePr>
          <p:nvPr>
            <p:custDataLst>
              <p:tags r:id="rId2"/>
            </p:custDataLst>
            <p:extLst/>
          </p:nvPr>
        </p:nvGraphicFramePr>
        <p:xfrm>
          <a:off x="914400" y="4392612"/>
          <a:ext cx="7477125" cy="1246188"/>
        </p:xfrm>
        <a:graphic>
          <a:graphicData uri="http://schemas.openxmlformats.org/presentationml/2006/ole">
            <mc:AlternateContent xmlns:mc="http://schemas.openxmlformats.org/markup-compatibility/2006">
              <mc:Choice xmlns:v="urn:schemas-microsoft-com:vml" Requires="v">
                <p:oleObj spid="_x0000_s103426" name="VISIO" r:id="rId4" imgW="2761560" imgH="460440" progId="Visio.Drawing.6">
                  <p:embed/>
                </p:oleObj>
              </mc:Choice>
              <mc:Fallback>
                <p:oleObj name="VISIO" r:id="rId4" imgW="2761560" imgH="4604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392612"/>
                        <a:ext cx="7477125" cy="124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6938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Arrays</a:t>
            </a:r>
          </a:p>
        </p:txBody>
      </p:sp>
      <p:sp>
        <p:nvSpPr>
          <p:cNvPr id="3" name="Content Placeholder 2"/>
          <p:cNvSpPr>
            <a:spLocks noGrp="1"/>
          </p:cNvSpPr>
          <p:nvPr>
            <p:ph idx="1"/>
          </p:nvPr>
        </p:nvSpPr>
        <p:spPr>
          <a:xfrm>
            <a:off x="457200" y="1600201"/>
            <a:ext cx="8229600" cy="1752599"/>
          </a:xfrm>
        </p:spPr>
        <p:txBody>
          <a:bodyPr>
            <a:normAutofit fontScale="85000" lnSpcReduction="20000"/>
          </a:bodyPr>
          <a:lstStyle/>
          <a:p>
            <a:pPr>
              <a:buFontTx/>
              <a:buChar char="•"/>
            </a:pPr>
            <a:r>
              <a:rPr lang="en-US" sz="2400" dirty="0">
                <a:cs typeface="Arial" charset="0"/>
              </a:rPr>
              <a:t>Efficiently store large amounts of data</a:t>
            </a:r>
          </a:p>
          <a:p>
            <a:pPr>
              <a:buFontTx/>
              <a:buChar char="•"/>
            </a:pPr>
            <a:r>
              <a:rPr lang="en-US" sz="2400" dirty="0">
                <a:cs typeface="Arial" charset="0"/>
              </a:rPr>
              <a:t>3 common types:</a:t>
            </a:r>
          </a:p>
          <a:p>
            <a:pPr lvl="1">
              <a:buFontTx/>
              <a:buChar char="–"/>
            </a:pPr>
            <a:r>
              <a:rPr lang="en-US" sz="2000" dirty="0">
                <a:cs typeface="Arial" charset="0"/>
              </a:rPr>
              <a:t>Dynamic random access memory (DRAM)</a:t>
            </a:r>
          </a:p>
          <a:p>
            <a:pPr lvl="1">
              <a:buFontTx/>
              <a:buChar char="–"/>
            </a:pPr>
            <a:r>
              <a:rPr lang="en-US" sz="2000" dirty="0">
                <a:cs typeface="Arial" charset="0"/>
              </a:rPr>
              <a:t>Static random access memory (SRAM)</a:t>
            </a:r>
          </a:p>
          <a:p>
            <a:pPr lvl="1">
              <a:buFontTx/>
              <a:buChar char="–"/>
            </a:pPr>
            <a:r>
              <a:rPr lang="en-US" sz="2000" dirty="0">
                <a:cs typeface="Arial" charset="0"/>
              </a:rPr>
              <a:t>Read only memory (ROM)</a:t>
            </a:r>
          </a:p>
          <a:p>
            <a:pPr>
              <a:buFontTx/>
              <a:buChar char="•"/>
            </a:pPr>
            <a:r>
              <a:rPr lang="en-US" sz="2400" i="1" dirty="0">
                <a:cs typeface="Arial" charset="0"/>
              </a:rPr>
              <a:t>M</a:t>
            </a:r>
            <a:r>
              <a:rPr lang="en-US" sz="2400" dirty="0">
                <a:cs typeface="Arial" charset="0"/>
              </a:rPr>
              <a:t>-bit data value read/ written at each unique </a:t>
            </a:r>
            <a:r>
              <a:rPr lang="en-US" sz="2400" i="1" dirty="0">
                <a:cs typeface="Arial" charset="0"/>
              </a:rPr>
              <a:t>N</a:t>
            </a:r>
            <a:r>
              <a:rPr lang="en-US" sz="2400" dirty="0">
                <a:cs typeface="Arial" charset="0"/>
              </a:rPr>
              <a:t>-bit address</a:t>
            </a:r>
          </a:p>
          <a:p>
            <a:endParaRPr lang="en-US" dirty="0"/>
          </a:p>
        </p:txBody>
      </p:sp>
      <p:graphicFrame>
        <p:nvGraphicFramePr>
          <p:cNvPr id="4" name="Object 5"/>
          <p:cNvGraphicFramePr>
            <a:graphicFrameLocks noChangeAspect="1"/>
          </p:cNvGraphicFramePr>
          <p:nvPr>
            <p:custDataLst>
              <p:tags r:id="rId2"/>
            </p:custDataLst>
          </p:nvPr>
        </p:nvGraphicFramePr>
        <p:xfrm>
          <a:off x="1981200" y="3535364"/>
          <a:ext cx="3962400" cy="2897188"/>
        </p:xfrm>
        <a:graphic>
          <a:graphicData uri="http://schemas.openxmlformats.org/presentationml/2006/ole">
            <mc:AlternateContent xmlns:mc="http://schemas.openxmlformats.org/markup-compatibility/2006">
              <mc:Choice xmlns:v="urn:schemas-microsoft-com:vml" Requires="v">
                <p:oleObj spid="_x0000_s104450" name="VISIO" r:id="rId4" imgW="1212480" imgH="926640" progId="Visio.Drawing.6">
                  <p:embed/>
                </p:oleObj>
              </mc:Choice>
              <mc:Fallback>
                <p:oleObj name="VISIO" r:id="rId4" imgW="1212480" imgH="9266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535364"/>
                        <a:ext cx="3962400" cy="2897188"/>
                      </a:xfrm>
                      <a:prstGeom prst="rect">
                        <a:avLst/>
                      </a:prstGeom>
                    </p:spPr>
                  </p:pic>
                </p:oleObj>
              </mc:Fallback>
            </mc:AlternateContent>
          </a:graphicData>
        </a:graphic>
      </p:graphicFrame>
    </p:spTree>
    <p:extLst>
      <p:ext uri="{BB962C8B-B14F-4D97-AF65-F5344CB8AC3E}">
        <p14:creationId xmlns:p14="http://schemas.microsoft.com/office/powerpoint/2010/main" val="820804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Arrays</a:t>
            </a:r>
          </a:p>
        </p:txBody>
      </p:sp>
      <p:sp>
        <p:nvSpPr>
          <p:cNvPr id="3" name="Content Placeholder 2"/>
          <p:cNvSpPr>
            <a:spLocks noGrp="1"/>
          </p:cNvSpPr>
          <p:nvPr>
            <p:ph idx="1"/>
          </p:nvPr>
        </p:nvSpPr>
        <p:spPr>
          <a:xfrm>
            <a:off x="457200" y="1600201"/>
            <a:ext cx="8229600" cy="2438400"/>
          </a:xfrm>
        </p:spPr>
        <p:txBody>
          <a:bodyPr>
            <a:normAutofit fontScale="92500" lnSpcReduction="10000"/>
          </a:bodyPr>
          <a:lstStyle/>
          <a:p>
            <a:pPr>
              <a:buFontTx/>
              <a:buChar char="•"/>
            </a:pPr>
            <a:r>
              <a:rPr lang="en-US" sz="2400" dirty="0">
                <a:cs typeface="Arial" charset="0"/>
              </a:rPr>
              <a:t>2-dimensional array of bit cells </a:t>
            </a:r>
          </a:p>
          <a:p>
            <a:pPr>
              <a:buFontTx/>
              <a:buChar char="•"/>
            </a:pPr>
            <a:r>
              <a:rPr lang="en-US" sz="2400" dirty="0">
                <a:cs typeface="Arial" charset="0"/>
              </a:rPr>
              <a:t>Each bit cell stores one bit</a:t>
            </a:r>
          </a:p>
          <a:p>
            <a:pPr>
              <a:buFontTx/>
              <a:buChar char="•"/>
            </a:pPr>
            <a:r>
              <a:rPr lang="en-US" sz="2400" i="1" dirty="0">
                <a:cs typeface="Arial" charset="0"/>
              </a:rPr>
              <a:t>N</a:t>
            </a:r>
            <a:r>
              <a:rPr lang="en-US" sz="2400" dirty="0">
                <a:cs typeface="Arial" charset="0"/>
              </a:rPr>
              <a:t> address bits and </a:t>
            </a:r>
            <a:r>
              <a:rPr lang="en-US" sz="2400" i="1" dirty="0">
                <a:cs typeface="Arial" charset="0"/>
              </a:rPr>
              <a:t>M</a:t>
            </a:r>
            <a:r>
              <a:rPr lang="en-US" sz="2400" dirty="0">
                <a:cs typeface="Arial" charset="0"/>
              </a:rPr>
              <a:t> data bits:</a:t>
            </a:r>
          </a:p>
          <a:p>
            <a:pPr lvl="1">
              <a:buFontTx/>
              <a:buChar char="–"/>
            </a:pPr>
            <a:r>
              <a:rPr lang="en-US" sz="2000" dirty="0">
                <a:cs typeface="Arial" charset="0"/>
              </a:rPr>
              <a:t>2</a:t>
            </a:r>
            <a:r>
              <a:rPr lang="en-US" sz="2000" i="1" baseline="30000" dirty="0">
                <a:cs typeface="Arial" charset="0"/>
              </a:rPr>
              <a:t>N</a:t>
            </a:r>
            <a:r>
              <a:rPr lang="en-US" sz="2000" dirty="0">
                <a:cs typeface="Arial" charset="0"/>
              </a:rPr>
              <a:t> rows and </a:t>
            </a:r>
            <a:r>
              <a:rPr lang="en-US" sz="2000" i="1" dirty="0">
                <a:cs typeface="Arial" charset="0"/>
              </a:rPr>
              <a:t>M</a:t>
            </a:r>
            <a:r>
              <a:rPr lang="en-US" sz="2000" dirty="0">
                <a:cs typeface="Arial" charset="0"/>
              </a:rPr>
              <a:t> columns</a:t>
            </a:r>
          </a:p>
          <a:p>
            <a:pPr lvl="1">
              <a:buFontTx/>
              <a:buChar char="–"/>
            </a:pPr>
            <a:r>
              <a:rPr lang="en-US" sz="2000" b="1" dirty="0">
                <a:solidFill>
                  <a:schemeClr val="accent1"/>
                </a:solidFill>
                <a:cs typeface="Arial" charset="0"/>
              </a:rPr>
              <a:t>Depth:</a:t>
            </a:r>
            <a:r>
              <a:rPr lang="en-US" sz="2000" dirty="0">
                <a:cs typeface="Arial" charset="0"/>
              </a:rPr>
              <a:t> number of rows (number of words)</a:t>
            </a:r>
          </a:p>
          <a:p>
            <a:pPr lvl="1">
              <a:buFontTx/>
              <a:buChar char="–"/>
            </a:pPr>
            <a:r>
              <a:rPr lang="en-US" sz="2000" b="1" dirty="0">
                <a:solidFill>
                  <a:schemeClr val="accent1"/>
                </a:solidFill>
                <a:cs typeface="Arial" charset="0"/>
              </a:rPr>
              <a:t>Width:</a:t>
            </a:r>
            <a:r>
              <a:rPr lang="en-US" sz="2000" dirty="0">
                <a:cs typeface="Arial" charset="0"/>
              </a:rPr>
              <a:t> number of columns (size of word)</a:t>
            </a:r>
          </a:p>
          <a:p>
            <a:pPr lvl="1">
              <a:buFontTx/>
              <a:buChar char="–"/>
            </a:pPr>
            <a:r>
              <a:rPr lang="en-US" sz="2000" b="1" dirty="0">
                <a:solidFill>
                  <a:schemeClr val="accent1"/>
                </a:solidFill>
                <a:cs typeface="Arial" charset="0"/>
              </a:rPr>
              <a:t>Array size:</a:t>
            </a:r>
            <a:r>
              <a:rPr lang="en-US" sz="2000" dirty="0">
                <a:solidFill>
                  <a:schemeClr val="accent1"/>
                </a:solidFill>
                <a:cs typeface="Arial" charset="0"/>
              </a:rPr>
              <a:t> </a:t>
            </a:r>
            <a:r>
              <a:rPr lang="en-US" sz="2000" dirty="0">
                <a:cs typeface="Arial" charset="0"/>
              </a:rPr>
              <a:t>depth </a:t>
            </a:r>
            <a:r>
              <a:rPr lang="en-US" sz="2000" dirty="0"/>
              <a:t>× width = 2</a:t>
            </a:r>
            <a:r>
              <a:rPr lang="en-US" sz="2000" i="1" baseline="30000" dirty="0">
                <a:cs typeface="Arial" charset="0"/>
              </a:rPr>
              <a:t>N</a:t>
            </a:r>
            <a:r>
              <a:rPr lang="en-US" sz="2000" dirty="0">
                <a:cs typeface="Arial" charset="0"/>
              </a:rPr>
              <a:t>  </a:t>
            </a:r>
            <a:r>
              <a:rPr lang="en-US" sz="2000" dirty="0"/>
              <a:t>× </a:t>
            </a:r>
            <a:r>
              <a:rPr lang="en-US" sz="2000" dirty="0">
                <a:cs typeface="Arial" charset="0"/>
              </a:rPr>
              <a:t> </a:t>
            </a:r>
            <a:r>
              <a:rPr lang="en-US" sz="2000" i="1" dirty="0">
                <a:cs typeface="Arial" charset="0"/>
              </a:rPr>
              <a:t>M</a:t>
            </a:r>
            <a:r>
              <a:rPr lang="en-US" sz="2000" dirty="0">
                <a:cs typeface="Arial" charset="0"/>
              </a:rPr>
              <a:t> </a:t>
            </a:r>
            <a:endParaRPr lang="en-US" sz="2000" dirty="0"/>
          </a:p>
          <a:p>
            <a:endParaRPr lang="en-US" dirty="0"/>
          </a:p>
        </p:txBody>
      </p:sp>
      <p:graphicFrame>
        <p:nvGraphicFramePr>
          <p:cNvPr id="4" name="Object 6"/>
          <p:cNvGraphicFramePr>
            <a:graphicFrameLocks noChangeAspect="1"/>
          </p:cNvGraphicFramePr>
          <p:nvPr>
            <p:custDataLst>
              <p:tags r:id="rId2"/>
            </p:custDataLst>
          </p:nvPr>
        </p:nvGraphicFramePr>
        <p:xfrm>
          <a:off x="6019800" y="1852735"/>
          <a:ext cx="2438400" cy="1784350"/>
        </p:xfrm>
        <a:graphic>
          <a:graphicData uri="http://schemas.openxmlformats.org/presentationml/2006/ole">
            <mc:AlternateContent xmlns:mc="http://schemas.openxmlformats.org/markup-compatibility/2006">
              <mc:Choice xmlns:v="urn:schemas-microsoft-com:vml" Requires="v">
                <p:oleObj spid="_x0000_s105474" name="VISIO" r:id="rId5" imgW="1212480" imgH="926640" progId="Visio.Drawing.6">
                  <p:embed/>
                </p:oleObj>
              </mc:Choice>
              <mc:Fallback>
                <p:oleObj name="VISIO" r:id="rId5" imgW="1212480" imgH="92664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852735"/>
                        <a:ext cx="2438400" cy="1784350"/>
                      </a:xfrm>
                      <a:prstGeom prst="rect">
                        <a:avLst/>
                      </a:prstGeom>
                    </p:spPr>
                  </p:pic>
                </p:oleObj>
              </mc:Fallback>
            </mc:AlternateContent>
          </a:graphicData>
        </a:graphic>
      </p:graphicFrame>
      <p:graphicFrame>
        <p:nvGraphicFramePr>
          <p:cNvPr id="5" name="Object 11"/>
          <p:cNvGraphicFramePr>
            <a:graphicFrameLocks noChangeAspect="1"/>
          </p:cNvGraphicFramePr>
          <p:nvPr>
            <p:custDataLst>
              <p:tags r:id="rId3"/>
            </p:custDataLst>
          </p:nvPr>
        </p:nvGraphicFramePr>
        <p:xfrm>
          <a:off x="1600200" y="4114800"/>
          <a:ext cx="5257800" cy="2454275"/>
        </p:xfrm>
        <a:graphic>
          <a:graphicData uri="http://schemas.openxmlformats.org/presentationml/2006/ole">
            <mc:AlternateContent xmlns:mc="http://schemas.openxmlformats.org/markup-compatibility/2006">
              <mc:Choice xmlns:v="urn:schemas-microsoft-com:vml" Requires="v">
                <p:oleObj spid="_x0000_s105475" name="VISIO" r:id="rId7" imgW="2552400" imgH="1246680" progId="Visio.Drawing.6">
                  <p:embed/>
                </p:oleObj>
              </mc:Choice>
              <mc:Fallback>
                <p:oleObj name="VISIO" r:id="rId7" imgW="2552400" imgH="124668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4114800"/>
                        <a:ext cx="5257800"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64777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Array Example</a:t>
            </a:r>
          </a:p>
        </p:txBody>
      </p:sp>
      <p:sp>
        <p:nvSpPr>
          <p:cNvPr id="3" name="Content Placeholder 2"/>
          <p:cNvSpPr>
            <a:spLocks noGrp="1"/>
          </p:cNvSpPr>
          <p:nvPr>
            <p:ph idx="1"/>
          </p:nvPr>
        </p:nvSpPr>
        <p:spPr>
          <a:xfrm>
            <a:off x="457200" y="1600201"/>
            <a:ext cx="8229600" cy="1981199"/>
          </a:xfrm>
        </p:spPr>
        <p:txBody>
          <a:bodyPr>
            <a:normAutofit fontScale="77500" lnSpcReduction="20000"/>
          </a:bodyPr>
          <a:lstStyle/>
          <a:p>
            <a:pPr>
              <a:buFontTx/>
              <a:buChar char="•"/>
            </a:pPr>
            <a:r>
              <a:rPr lang="en-US" dirty="0">
                <a:cs typeface="Arial" charset="0"/>
              </a:rPr>
              <a:t>2</a:t>
            </a:r>
            <a:r>
              <a:rPr lang="en-US" baseline="30000" dirty="0">
                <a:cs typeface="Arial" charset="0"/>
              </a:rPr>
              <a:t>2</a:t>
            </a:r>
            <a:r>
              <a:rPr lang="en-US" dirty="0">
                <a:cs typeface="Arial" charset="0"/>
              </a:rPr>
              <a:t> </a:t>
            </a:r>
            <a:r>
              <a:rPr lang="en-US" dirty="0"/>
              <a:t>×</a:t>
            </a:r>
            <a:r>
              <a:rPr lang="en-US" dirty="0">
                <a:cs typeface="Arial" charset="0"/>
              </a:rPr>
              <a:t> 3-bit array</a:t>
            </a:r>
          </a:p>
          <a:p>
            <a:pPr>
              <a:buFontTx/>
              <a:buChar char="•"/>
            </a:pPr>
            <a:r>
              <a:rPr lang="en-US" dirty="0">
                <a:cs typeface="Arial" charset="0"/>
              </a:rPr>
              <a:t>Number of words: 4</a:t>
            </a:r>
          </a:p>
          <a:p>
            <a:pPr>
              <a:buFontTx/>
              <a:buChar char="•"/>
            </a:pPr>
            <a:r>
              <a:rPr lang="en-US" dirty="0">
                <a:cs typeface="Arial" charset="0"/>
              </a:rPr>
              <a:t>Word size: 3-bits</a:t>
            </a:r>
          </a:p>
          <a:p>
            <a:pPr>
              <a:buFontTx/>
              <a:buChar char="•"/>
            </a:pPr>
            <a:r>
              <a:rPr lang="en-US" dirty="0">
                <a:cs typeface="Arial" charset="0"/>
              </a:rPr>
              <a:t>For example, the 3-bit word stored at address 10 is 100</a:t>
            </a:r>
            <a:endParaRPr lang="en-US" dirty="0"/>
          </a:p>
          <a:p>
            <a:endParaRPr lang="en-US" dirty="0"/>
          </a:p>
        </p:txBody>
      </p:sp>
      <p:graphicFrame>
        <p:nvGraphicFramePr>
          <p:cNvPr id="4" name="Object 7"/>
          <p:cNvGraphicFramePr>
            <a:graphicFrameLocks noChangeAspect="1"/>
          </p:cNvGraphicFramePr>
          <p:nvPr>
            <p:custDataLst>
              <p:tags r:id="rId2"/>
            </p:custDataLst>
          </p:nvPr>
        </p:nvGraphicFramePr>
        <p:xfrm>
          <a:off x="1600200" y="3473450"/>
          <a:ext cx="5943600" cy="2774950"/>
        </p:xfrm>
        <a:graphic>
          <a:graphicData uri="http://schemas.openxmlformats.org/presentationml/2006/ole">
            <mc:AlternateContent xmlns:mc="http://schemas.openxmlformats.org/markup-compatibility/2006">
              <mc:Choice xmlns:v="urn:schemas-microsoft-com:vml" Requires="v">
                <p:oleObj spid="_x0000_s106498" name="VISIO" r:id="rId4" imgW="2552400" imgH="1246680" progId="Visio.Drawing.6">
                  <p:embed/>
                </p:oleObj>
              </mc:Choice>
              <mc:Fallback>
                <p:oleObj name="VISIO" r:id="rId4" imgW="2552400" imgH="12466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473450"/>
                        <a:ext cx="5943600" cy="2774950"/>
                      </a:xfrm>
                      <a:prstGeom prst="rect">
                        <a:avLst/>
                      </a:prstGeom>
                    </p:spPr>
                  </p:pic>
                </p:oleObj>
              </mc:Fallback>
            </mc:AlternateContent>
          </a:graphicData>
        </a:graphic>
      </p:graphicFrame>
    </p:spTree>
    <p:extLst>
      <p:ext uri="{BB962C8B-B14F-4D97-AF65-F5344CB8AC3E}">
        <p14:creationId xmlns:p14="http://schemas.microsoft.com/office/powerpoint/2010/main" val="581355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Array</a:t>
            </a:r>
          </a:p>
        </p:txBody>
      </p:sp>
      <p:sp>
        <p:nvSpPr>
          <p:cNvPr id="3" name="Content Placeholder 2"/>
          <p:cNvSpPr>
            <a:spLocks noGrp="1"/>
          </p:cNvSpPr>
          <p:nvPr>
            <p:ph idx="1"/>
          </p:nvPr>
        </p:nvSpPr>
        <p:spPr>
          <a:xfrm>
            <a:off x="457200" y="1600201"/>
            <a:ext cx="8229600" cy="1219199"/>
          </a:xfrm>
        </p:spPr>
        <p:txBody>
          <a:bodyPr>
            <a:normAutofit fontScale="77500" lnSpcReduction="20000"/>
          </a:bodyPr>
          <a:lstStyle/>
          <a:p>
            <a:pPr>
              <a:buFontTx/>
              <a:buChar char="•"/>
            </a:pPr>
            <a:r>
              <a:rPr lang="en-US" sz="2600" b="1" dirty="0" err="1">
                <a:solidFill>
                  <a:schemeClr val="accent1"/>
                </a:solidFill>
                <a:cs typeface="Arial" charset="0"/>
              </a:rPr>
              <a:t>Wordline</a:t>
            </a:r>
            <a:r>
              <a:rPr lang="en-US" sz="2600" b="1" dirty="0">
                <a:solidFill>
                  <a:schemeClr val="accent1"/>
                </a:solidFill>
                <a:cs typeface="Arial" charset="0"/>
              </a:rPr>
              <a:t>: </a:t>
            </a:r>
          </a:p>
          <a:p>
            <a:pPr lvl="1">
              <a:buFontTx/>
              <a:buChar char="–"/>
            </a:pPr>
            <a:r>
              <a:rPr lang="en-US" sz="1800" dirty="0">
                <a:cs typeface="Arial" charset="0"/>
              </a:rPr>
              <a:t>like an enable</a:t>
            </a:r>
          </a:p>
          <a:p>
            <a:pPr lvl="1">
              <a:buFontTx/>
              <a:buChar char="–"/>
            </a:pPr>
            <a:r>
              <a:rPr lang="en-US" sz="1800" dirty="0">
                <a:cs typeface="Arial" charset="0"/>
              </a:rPr>
              <a:t>single row in memory array read/written</a:t>
            </a:r>
          </a:p>
          <a:p>
            <a:pPr lvl="1">
              <a:buFontTx/>
              <a:buChar char="–"/>
            </a:pPr>
            <a:r>
              <a:rPr lang="en-US" sz="1800" dirty="0">
                <a:cs typeface="Arial" charset="0"/>
              </a:rPr>
              <a:t>corresponds to unique address</a:t>
            </a:r>
          </a:p>
          <a:p>
            <a:pPr lvl="1">
              <a:buFontTx/>
              <a:buChar char="–"/>
            </a:pPr>
            <a:r>
              <a:rPr lang="en-US" sz="1800" dirty="0">
                <a:cs typeface="Arial" charset="0"/>
              </a:rPr>
              <a:t>only one </a:t>
            </a:r>
            <a:r>
              <a:rPr lang="en-US" sz="1800" dirty="0" err="1">
                <a:cs typeface="Arial" charset="0"/>
              </a:rPr>
              <a:t>wordline</a:t>
            </a:r>
            <a:r>
              <a:rPr lang="en-US" sz="1800" dirty="0">
                <a:cs typeface="Arial" charset="0"/>
              </a:rPr>
              <a:t> HIGH at once</a:t>
            </a:r>
            <a:endParaRPr lang="en-US" sz="2000" dirty="0">
              <a:cs typeface="Arial" charset="0"/>
            </a:endParaRPr>
          </a:p>
          <a:p>
            <a:endParaRPr lang="en-US" dirty="0"/>
          </a:p>
        </p:txBody>
      </p:sp>
      <p:graphicFrame>
        <p:nvGraphicFramePr>
          <p:cNvPr id="4" name="Object 5"/>
          <p:cNvGraphicFramePr>
            <a:graphicFrameLocks noChangeAspect="1"/>
          </p:cNvGraphicFramePr>
          <p:nvPr>
            <p:custDataLst>
              <p:tags r:id="rId2"/>
            </p:custDataLst>
          </p:nvPr>
        </p:nvGraphicFramePr>
        <p:xfrm>
          <a:off x="1219200" y="2895600"/>
          <a:ext cx="6553200" cy="3499195"/>
        </p:xfrm>
        <a:graphic>
          <a:graphicData uri="http://schemas.openxmlformats.org/presentationml/2006/ole">
            <mc:AlternateContent xmlns:mc="http://schemas.openxmlformats.org/markup-compatibility/2006">
              <mc:Choice xmlns:v="urn:schemas-microsoft-com:vml" Requires="v">
                <p:oleObj spid="_x0000_s107522" name="VISIO" r:id="rId4" imgW="4036320" imgH="2255400" progId="Visio.Drawing.6">
                  <p:embed/>
                </p:oleObj>
              </mc:Choice>
              <mc:Fallback>
                <p:oleObj name="VISIO" r:id="rId4" imgW="4036320" imgH="22554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895600"/>
                        <a:ext cx="6553200" cy="3499195"/>
                      </a:xfrm>
                      <a:prstGeom prst="rect">
                        <a:avLst/>
                      </a:prstGeom>
                    </p:spPr>
                  </p:pic>
                </p:oleObj>
              </mc:Fallback>
            </mc:AlternateContent>
          </a:graphicData>
        </a:graphic>
      </p:graphicFrame>
    </p:spTree>
    <p:extLst>
      <p:ext uri="{BB962C8B-B14F-4D97-AF65-F5344CB8AC3E}">
        <p14:creationId xmlns:p14="http://schemas.microsoft.com/office/powerpoint/2010/main" val="2303665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1-bit Adders</a:t>
            </a:r>
          </a:p>
        </p:txBody>
      </p:sp>
      <p:graphicFrame>
        <p:nvGraphicFramePr>
          <p:cNvPr id="4" name="Object 4"/>
          <p:cNvGraphicFramePr>
            <a:graphicFrameLocks noGrp="1" noChangeAspect="1"/>
          </p:cNvGraphicFramePr>
          <p:nvPr>
            <p:ph idx="1"/>
            <p:custDataLst>
              <p:tags r:id="rId2"/>
            </p:custDataLst>
            <p:extLst>
              <p:ext uri="{D42A27DB-BD31-4B8C-83A1-F6EECF244321}">
                <p14:modId xmlns:p14="http://schemas.microsoft.com/office/powerpoint/2010/main" val="535787235"/>
              </p:ext>
            </p:extLst>
          </p:nvPr>
        </p:nvGraphicFramePr>
        <p:xfrm>
          <a:off x="2049463" y="1143000"/>
          <a:ext cx="4959350" cy="5257800"/>
        </p:xfrm>
        <a:graphic>
          <a:graphicData uri="http://schemas.openxmlformats.org/presentationml/2006/ole">
            <mc:AlternateContent xmlns:mc="http://schemas.openxmlformats.org/markup-compatibility/2006">
              <mc:Choice xmlns:v="urn:schemas-microsoft-com:vml" Requires="v">
                <p:oleObj spid="_x0000_s75794" name="VISIO" r:id="rId4" imgW="2510280" imgH="2660400" progId="Visio.Drawing.6">
                  <p:embed/>
                </p:oleObj>
              </mc:Choice>
              <mc:Fallback>
                <p:oleObj name="VISIO" r:id="rId4" imgW="2510280" imgH="26604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9463" y="1143000"/>
                        <a:ext cx="4959350" cy="5257800"/>
                      </a:xfrm>
                      <a:prstGeom prst="rect">
                        <a:avLst/>
                      </a:prstGeom>
                    </p:spPr>
                  </p:pic>
                </p:oleObj>
              </mc:Fallback>
            </mc:AlternateContent>
          </a:graphicData>
        </a:graphic>
      </p:graphicFrame>
    </p:spTree>
    <p:extLst>
      <p:ext uri="{BB962C8B-B14F-4D97-AF65-F5344CB8AC3E}">
        <p14:creationId xmlns:p14="http://schemas.microsoft.com/office/powerpoint/2010/main" val="3133733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Array Bit Cells</a:t>
            </a:r>
          </a:p>
        </p:txBody>
      </p:sp>
      <p:graphicFrame>
        <p:nvGraphicFramePr>
          <p:cNvPr id="4" name="Object 4"/>
          <p:cNvGraphicFramePr>
            <a:graphicFrameLocks noGrp="1" noChangeAspect="1"/>
          </p:cNvGraphicFramePr>
          <p:nvPr>
            <p:ph sz="half" idx="4294967295"/>
            <p:custDataLst>
              <p:tags r:id="rId2"/>
            </p:custDataLst>
          </p:nvPr>
        </p:nvGraphicFramePr>
        <p:xfrm>
          <a:off x="2743200" y="1417637"/>
          <a:ext cx="3402013" cy="1733550"/>
        </p:xfrm>
        <a:graphic>
          <a:graphicData uri="http://schemas.openxmlformats.org/presentationml/2006/ole">
            <mc:AlternateContent xmlns:mc="http://schemas.openxmlformats.org/markup-compatibility/2006">
              <mc:Choice xmlns:v="urn:schemas-microsoft-com:vml" Requires="v">
                <p:oleObj spid="_x0000_s108546" name="Visio" r:id="rId9" imgW="1164946" imgH="620573" progId="Visio.Drawing.11">
                  <p:embed/>
                </p:oleObj>
              </mc:Choice>
              <mc:Fallback>
                <p:oleObj name="Visio" r:id="rId9" imgW="1164946" imgH="620573"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1417637"/>
                        <a:ext cx="3402013"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7"/>
          <p:cNvGraphicFramePr>
            <a:graphicFrameLocks noGrp="1" noChangeAspect="1"/>
          </p:cNvGraphicFramePr>
          <p:nvPr>
            <p:ph sz="half" idx="4294967295"/>
            <p:custDataLst>
              <p:tags r:id="rId3"/>
            </p:custDataLst>
          </p:nvPr>
        </p:nvGraphicFramePr>
        <p:xfrm>
          <a:off x="1905000" y="3489325"/>
          <a:ext cx="5715000" cy="2673350"/>
        </p:xfrm>
        <a:graphic>
          <a:graphicData uri="http://schemas.openxmlformats.org/presentationml/2006/ole">
            <mc:AlternateContent xmlns:mc="http://schemas.openxmlformats.org/markup-compatibility/2006">
              <mc:Choice xmlns:v="urn:schemas-microsoft-com:vml" Requires="v">
                <p:oleObj spid="_x0000_s108547" name="Visio" r:id="rId11" imgW="3077870" imgH="1506322" progId="Visio.Drawing.11">
                  <p:embed/>
                </p:oleObj>
              </mc:Choice>
              <mc:Fallback>
                <p:oleObj name="Visio" r:id="rId11" imgW="3077870" imgH="1506322"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3489325"/>
                        <a:ext cx="5715000" cy="267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9"/>
          <p:cNvSpPr txBox="1">
            <a:spLocks noChangeArrowheads="1"/>
          </p:cNvSpPr>
          <p:nvPr>
            <p:custDataLst>
              <p:tags r:id="rId4"/>
            </p:custDataLst>
          </p:nvPr>
        </p:nvSpPr>
        <p:spPr bwMode="auto">
          <a:xfrm>
            <a:off x="4648200" y="34290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dirty="0">
                <a:solidFill>
                  <a:srgbClr val="C00000"/>
                </a:solidFill>
              </a:rPr>
              <a:t>0</a:t>
            </a:r>
          </a:p>
        </p:txBody>
      </p:sp>
      <p:sp>
        <p:nvSpPr>
          <p:cNvPr id="7" name="Text Box 10"/>
          <p:cNvSpPr txBox="1">
            <a:spLocks noChangeArrowheads="1"/>
          </p:cNvSpPr>
          <p:nvPr>
            <p:custDataLst>
              <p:tags r:id="rId5"/>
            </p:custDataLst>
          </p:nvPr>
        </p:nvSpPr>
        <p:spPr bwMode="auto">
          <a:xfrm>
            <a:off x="4648200" y="4648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dirty="0">
                <a:solidFill>
                  <a:srgbClr val="C00000"/>
                </a:solidFill>
              </a:rPr>
              <a:t>1</a:t>
            </a:r>
          </a:p>
        </p:txBody>
      </p:sp>
      <p:sp>
        <p:nvSpPr>
          <p:cNvPr id="8" name="Text Box 12"/>
          <p:cNvSpPr txBox="1">
            <a:spLocks noChangeArrowheads="1"/>
          </p:cNvSpPr>
          <p:nvPr>
            <p:custDataLst>
              <p:tags r:id="rId6"/>
            </p:custDataLst>
          </p:nvPr>
        </p:nvSpPr>
        <p:spPr bwMode="auto">
          <a:xfrm>
            <a:off x="7391400" y="4632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a:solidFill>
                  <a:srgbClr val="C00000"/>
                </a:solidFill>
              </a:rPr>
              <a:t>Z</a:t>
            </a:r>
          </a:p>
        </p:txBody>
      </p:sp>
      <p:sp>
        <p:nvSpPr>
          <p:cNvPr id="9" name="Text Box 11"/>
          <p:cNvSpPr txBox="1">
            <a:spLocks noChangeArrowheads="1"/>
          </p:cNvSpPr>
          <p:nvPr>
            <p:custDataLst>
              <p:tags r:id="rId7"/>
            </p:custDataLst>
          </p:nvPr>
        </p:nvSpPr>
        <p:spPr bwMode="auto">
          <a:xfrm>
            <a:off x="7391400" y="34131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a:solidFill>
                  <a:srgbClr val="C00000"/>
                </a:solidFill>
              </a:rPr>
              <a:t>Z</a:t>
            </a:r>
          </a:p>
        </p:txBody>
      </p:sp>
    </p:spTree>
    <p:extLst>
      <p:ext uri="{BB962C8B-B14F-4D97-AF65-F5344CB8AC3E}">
        <p14:creationId xmlns:p14="http://schemas.microsoft.com/office/powerpoint/2010/main" val="3670462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Memory</a:t>
            </a:r>
          </a:p>
        </p:txBody>
      </p:sp>
      <p:sp>
        <p:nvSpPr>
          <p:cNvPr id="3" name="Content Placeholder 2"/>
          <p:cNvSpPr>
            <a:spLocks noGrp="1"/>
          </p:cNvSpPr>
          <p:nvPr>
            <p:ph idx="1"/>
          </p:nvPr>
        </p:nvSpPr>
        <p:spPr/>
        <p:txBody>
          <a:bodyPr/>
          <a:lstStyle/>
          <a:p>
            <a:pPr>
              <a:buFontTx/>
              <a:buChar char="•"/>
            </a:pPr>
            <a:r>
              <a:rPr lang="en-US" dirty="0">
                <a:cs typeface="Arial" charset="0"/>
              </a:rPr>
              <a:t>Random access memory (RAM): </a:t>
            </a:r>
            <a:r>
              <a:rPr lang="en-US" b="1" dirty="0">
                <a:solidFill>
                  <a:schemeClr val="accent1"/>
                </a:solidFill>
                <a:cs typeface="Arial" charset="0"/>
              </a:rPr>
              <a:t>volatile</a:t>
            </a:r>
          </a:p>
          <a:p>
            <a:pPr>
              <a:buFontTx/>
              <a:buChar char="•"/>
            </a:pPr>
            <a:r>
              <a:rPr lang="en-US" dirty="0"/>
              <a:t>Read only memory (ROM): </a:t>
            </a:r>
            <a:r>
              <a:rPr lang="en-US" b="1" dirty="0">
                <a:solidFill>
                  <a:schemeClr val="accent1"/>
                </a:solidFill>
              </a:rPr>
              <a:t>nonvolatile</a:t>
            </a:r>
          </a:p>
          <a:p>
            <a:endParaRPr lang="en-US" dirty="0"/>
          </a:p>
        </p:txBody>
      </p:sp>
    </p:spTree>
    <p:extLst>
      <p:ext uri="{BB962C8B-B14F-4D97-AF65-F5344CB8AC3E}">
        <p14:creationId xmlns:p14="http://schemas.microsoft.com/office/powerpoint/2010/main" val="35418964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RAM: Random Access Memory</a:t>
            </a:r>
          </a:p>
        </p:txBody>
      </p:sp>
      <p:sp>
        <p:nvSpPr>
          <p:cNvPr id="3" name="Content Placeholder 2"/>
          <p:cNvSpPr>
            <a:spLocks noGrp="1"/>
          </p:cNvSpPr>
          <p:nvPr>
            <p:ph idx="1"/>
          </p:nvPr>
        </p:nvSpPr>
        <p:spPr/>
        <p:txBody>
          <a:bodyPr>
            <a:normAutofit fontScale="85000" lnSpcReduction="10000"/>
          </a:bodyPr>
          <a:lstStyle/>
          <a:p>
            <a:pPr>
              <a:buFontTx/>
              <a:buChar char="•"/>
            </a:pPr>
            <a:r>
              <a:rPr lang="en-US" sz="4000" b="1" dirty="0">
                <a:solidFill>
                  <a:schemeClr val="accent1"/>
                </a:solidFill>
              </a:rPr>
              <a:t>Volatile:</a:t>
            </a:r>
            <a:r>
              <a:rPr lang="en-US" sz="4000" dirty="0"/>
              <a:t> loses its data when power off</a:t>
            </a:r>
          </a:p>
          <a:p>
            <a:pPr>
              <a:buFontTx/>
              <a:buChar char="•"/>
            </a:pPr>
            <a:r>
              <a:rPr lang="en-US" sz="4000" dirty="0"/>
              <a:t>Read and written quickly</a:t>
            </a:r>
          </a:p>
          <a:p>
            <a:pPr>
              <a:buFontTx/>
              <a:buChar char="•"/>
            </a:pPr>
            <a:r>
              <a:rPr lang="en-US" sz="4000" dirty="0"/>
              <a:t>Main memory in your computer is RAM (DRAM)</a:t>
            </a:r>
          </a:p>
          <a:p>
            <a:endParaRPr lang="en-US" sz="4000" dirty="0"/>
          </a:p>
          <a:p>
            <a:r>
              <a:rPr lang="en-US" dirty="0">
                <a:solidFill>
                  <a:schemeClr val="accent1"/>
                </a:solidFill>
              </a:rPr>
              <a:t>Historically called </a:t>
            </a:r>
            <a:r>
              <a:rPr lang="en-US" i="1" dirty="0">
                <a:solidFill>
                  <a:schemeClr val="accent1"/>
                </a:solidFill>
              </a:rPr>
              <a:t>random</a:t>
            </a:r>
            <a:r>
              <a:rPr lang="en-US" dirty="0">
                <a:solidFill>
                  <a:schemeClr val="accent1"/>
                </a:solidFill>
              </a:rPr>
              <a:t> access memory because any data word accessed as easily as any other (in contrast to sequential access memories such as a tape recorder)</a:t>
            </a:r>
          </a:p>
          <a:p>
            <a:endParaRPr lang="en-US" dirty="0"/>
          </a:p>
        </p:txBody>
      </p:sp>
    </p:spTree>
    <p:extLst>
      <p:ext uri="{BB962C8B-B14F-4D97-AF65-F5344CB8AC3E}">
        <p14:creationId xmlns:p14="http://schemas.microsoft.com/office/powerpoint/2010/main" val="21904254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ROM: Read Only Memory</a:t>
            </a:r>
          </a:p>
        </p:txBody>
      </p:sp>
      <p:sp>
        <p:nvSpPr>
          <p:cNvPr id="3" name="Content Placeholder 2"/>
          <p:cNvSpPr>
            <a:spLocks noGrp="1"/>
          </p:cNvSpPr>
          <p:nvPr>
            <p:ph idx="1"/>
          </p:nvPr>
        </p:nvSpPr>
        <p:spPr/>
        <p:txBody>
          <a:bodyPr>
            <a:normAutofit fontScale="92500" lnSpcReduction="20000"/>
          </a:bodyPr>
          <a:lstStyle/>
          <a:p>
            <a:pPr>
              <a:buFontTx/>
              <a:buChar char="•"/>
            </a:pPr>
            <a:r>
              <a:rPr lang="en-US" b="1" dirty="0">
                <a:solidFill>
                  <a:schemeClr val="accent1"/>
                </a:solidFill>
              </a:rPr>
              <a:t>Nonvolatile:</a:t>
            </a:r>
            <a:r>
              <a:rPr lang="en-US" dirty="0">
                <a:solidFill>
                  <a:schemeClr val="accent1"/>
                </a:solidFill>
              </a:rPr>
              <a:t> </a:t>
            </a:r>
            <a:r>
              <a:rPr lang="en-US" dirty="0"/>
              <a:t>retains data when power off</a:t>
            </a:r>
          </a:p>
          <a:p>
            <a:pPr>
              <a:buFontTx/>
              <a:buChar char="•"/>
            </a:pPr>
            <a:r>
              <a:rPr lang="en-US" dirty="0"/>
              <a:t>Read quickly, but writing is impossible or slow</a:t>
            </a:r>
          </a:p>
          <a:p>
            <a:pPr>
              <a:buFontTx/>
              <a:buChar char="•"/>
            </a:pPr>
            <a:r>
              <a:rPr lang="en-US" dirty="0"/>
              <a:t>Flash memory in cameras, thumb drives, and digital cameras are all ROMs </a:t>
            </a:r>
            <a:br>
              <a:rPr lang="en-US" dirty="0"/>
            </a:br>
            <a:r>
              <a:rPr lang="en-US" dirty="0"/>
              <a:t>(nonvolatile memories)</a:t>
            </a:r>
          </a:p>
          <a:p>
            <a:pPr lvl="1"/>
            <a:endParaRPr lang="en-US" sz="1500" dirty="0"/>
          </a:p>
          <a:p>
            <a:pPr lvl="1"/>
            <a:r>
              <a:rPr lang="en-US" sz="3200" dirty="0"/>
              <a:t>	</a:t>
            </a:r>
            <a:r>
              <a:rPr lang="en-US" sz="2400" dirty="0">
                <a:solidFill>
                  <a:schemeClr val="accent1"/>
                </a:solidFill>
              </a:rPr>
              <a:t>Historically called </a:t>
            </a:r>
            <a:r>
              <a:rPr lang="en-US" sz="2400" i="1" dirty="0">
                <a:solidFill>
                  <a:schemeClr val="accent1"/>
                </a:solidFill>
              </a:rPr>
              <a:t>read only</a:t>
            </a:r>
            <a:r>
              <a:rPr lang="en-US" sz="2400" dirty="0">
                <a:solidFill>
                  <a:schemeClr val="accent1"/>
                </a:solidFill>
              </a:rPr>
              <a:t> memory because ROMs were written at manufacturing time or by burning fuses. Once ROM was configured, it could not be written again. This is no longer the case for Flash memory and other types of ROMs.</a:t>
            </a:r>
          </a:p>
          <a:p>
            <a:endParaRPr lang="en-US" dirty="0"/>
          </a:p>
        </p:txBody>
      </p:sp>
    </p:spTree>
    <p:extLst>
      <p:ext uri="{BB962C8B-B14F-4D97-AF65-F5344CB8AC3E}">
        <p14:creationId xmlns:p14="http://schemas.microsoft.com/office/powerpoint/2010/main" val="1597722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RAM</a:t>
            </a:r>
          </a:p>
        </p:txBody>
      </p:sp>
      <p:sp>
        <p:nvSpPr>
          <p:cNvPr id="3" name="Content Placeholder 2"/>
          <p:cNvSpPr>
            <a:spLocks noGrp="1"/>
          </p:cNvSpPr>
          <p:nvPr>
            <p:ph idx="1"/>
          </p:nvPr>
        </p:nvSpPr>
        <p:spPr/>
        <p:txBody>
          <a:bodyPr/>
          <a:lstStyle/>
          <a:p>
            <a:pPr>
              <a:buFontTx/>
              <a:buChar char="•"/>
            </a:pPr>
            <a:r>
              <a:rPr lang="en-US" b="1" dirty="0">
                <a:cs typeface="Arial" charset="0"/>
              </a:rPr>
              <a:t>DRAM</a:t>
            </a:r>
            <a:r>
              <a:rPr lang="en-US" dirty="0">
                <a:cs typeface="Arial" charset="0"/>
              </a:rPr>
              <a:t> (Dynamic random access memory)</a:t>
            </a:r>
          </a:p>
          <a:p>
            <a:pPr>
              <a:buFontTx/>
              <a:buChar char="•"/>
            </a:pPr>
            <a:r>
              <a:rPr lang="en-US" b="1" dirty="0">
                <a:cs typeface="Arial" charset="0"/>
              </a:rPr>
              <a:t>SRAM</a:t>
            </a:r>
            <a:r>
              <a:rPr lang="en-US" dirty="0">
                <a:cs typeface="Arial" charset="0"/>
              </a:rPr>
              <a:t> (Static random access memory)</a:t>
            </a:r>
          </a:p>
          <a:p>
            <a:pPr>
              <a:buFontTx/>
              <a:buChar char="•"/>
            </a:pPr>
            <a:r>
              <a:rPr lang="en-US" dirty="0">
                <a:cs typeface="Arial" charset="0"/>
              </a:rPr>
              <a:t>Differ in how they store data:</a:t>
            </a:r>
          </a:p>
          <a:p>
            <a:pPr lvl="1">
              <a:buFontTx/>
              <a:buChar char="–"/>
            </a:pPr>
            <a:r>
              <a:rPr lang="en-US" sz="2600" dirty="0"/>
              <a:t>DRAM uses a capacitor</a:t>
            </a:r>
          </a:p>
          <a:p>
            <a:pPr lvl="1">
              <a:buFontTx/>
              <a:buChar char="–"/>
            </a:pPr>
            <a:r>
              <a:rPr lang="en-US" sz="2600" dirty="0"/>
              <a:t>SRAM uses cross-coupled inverters</a:t>
            </a:r>
          </a:p>
          <a:p>
            <a:endParaRPr lang="en-US" dirty="0"/>
          </a:p>
        </p:txBody>
      </p:sp>
    </p:spTree>
    <p:extLst>
      <p:ext uri="{BB962C8B-B14F-4D97-AF65-F5344CB8AC3E}">
        <p14:creationId xmlns:p14="http://schemas.microsoft.com/office/powerpoint/2010/main" val="2187419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Robert Dennard, 1932 -</a:t>
            </a:r>
          </a:p>
        </p:txBody>
      </p:sp>
      <p:sp>
        <p:nvSpPr>
          <p:cNvPr id="3" name="Content Placeholder 2"/>
          <p:cNvSpPr>
            <a:spLocks noGrp="1"/>
          </p:cNvSpPr>
          <p:nvPr>
            <p:ph idx="1"/>
          </p:nvPr>
        </p:nvSpPr>
        <p:spPr>
          <a:xfrm>
            <a:off x="457200" y="1600200"/>
            <a:ext cx="4724400" cy="4525963"/>
          </a:xfrm>
        </p:spPr>
        <p:txBody>
          <a:bodyPr/>
          <a:lstStyle/>
          <a:p>
            <a:pPr>
              <a:buFontTx/>
              <a:buChar char="•"/>
            </a:pPr>
            <a:r>
              <a:rPr lang="en-US" dirty="0">
                <a:cs typeface="Arial" charset="0"/>
              </a:rPr>
              <a:t>Invented DRAM in 1966 at IBM</a:t>
            </a:r>
          </a:p>
          <a:p>
            <a:pPr>
              <a:buFontTx/>
              <a:buChar char="•"/>
            </a:pPr>
            <a:r>
              <a:rPr lang="en-US" dirty="0">
                <a:cs typeface="Arial" charset="0"/>
              </a:rPr>
              <a:t>Others were skeptical that the idea would work</a:t>
            </a:r>
          </a:p>
          <a:p>
            <a:pPr>
              <a:buFontTx/>
              <a:buChar char="•"/>
            </a:pPr>
            <a:r>
              <a:rPr lang="en-US" dirty="0">
                <a:cs typeface="Arial" charset="0"/>
              </a:rPr>
              <a:t>By the mid-1970’s DRAM in virtually all computers</a:t>
            </a:r>
          </a:p>
          <a:p>
            <a:endParaRPr lang="en-US" dirty="0"/>
          </a:p>
        </p:txBody>
      </p:sp>
      <p:graphicFrame>
        <p:nvGraphicFramePr>
          <p:cNvPr id="4" name="Object 6"/>
          <p:cNvGraphicFramePr>
            <a:graphicFrameLocks noChangeAspect="1"/>
          </p:cNvGraphicFramePr>
          <p:nvPr>
            <p:custDataLst>
              <p:tags r:id="rId2"/>
            </p:custDataLst>
          </p:nvPr>
        </p:nvGraphicFramePr>
        <p:xfrm>
          <a:off x="5710730" y="1600200"/>
          <a:ext cx="2981325" cy="3929063"/>
        </p:xfrm>
        <a:graphic>
          <a:graphicData uri="http://schemas.openxmlformats.org/presentationml/2006/ole">
            <mc:AlternateContent xmlns:mc="http://schemas.openxmlformats.org/markup-compatibility/2006">
              <mc:Choice xmlns:v="urn:schemas-microsoft-com:vml" Requires="v">
                <p:oleObj spid="_x0000_s109570" name="VISIO" r:id="rId4" imgW="1047750" imgH="1381125" progId="Visio.Drawing.6">
                  <p:embed/>
                </p:oleObj>
              </mc:Choice>
              <mc:Fallback>
                <p:oleObj name="VISIO" r:id="rId4" imgW="1047750" imgH="138112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730" y="1600200"/>
                        <a:ext cx="2981325" cy="392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820291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DRAM</a:t>
            </a:r>
          </a:p>
        </p:txBody>
      </p:sp>
      <p:sp>
        <p:nvSpPr>
          <p:cNvPr id="3" name="Content Placeholder 2"/>
          <p:cNvSpPr>
            <a:spLocks noGrp="1"/>
          </p:cNvSpPr>
          <p:nvPr>
            <p:ph idx="1"/>
          </p:nvPr>
        </p:nvSpPr>
        <p:spPr/>
        <p:txBody>
          <a:bodyPr/>
          <a:lstStyle/>
          <a:p>
            <a:pPr>
              <a:buFontTx/>
              <a:buChar char="•"/>
            </a:pPr>
            <a:r>
              <a:rPr lang="en-US" sz="2600" dirty="0">
                <a:cs typeface="Arial" charset="0"/>
              </a:rPr>
              <a:t>Data bits stored on capacitor</a:t>
            </a:r>
          </a:p>
          <a:p>
            <a:pPr>
              <a:buFontTx/>
              <a:buChar char="•"/>
            </a:pPr>
            <a:r>
              <a:rPr lang="en-US" sz="2600" i="1" dirty="0">
                <a:cs typeface="Arial" charset="0"/>
              </a:rPr>
              <a:t>Dynamic</a:t>
            </a:r>
            <a:r>
              <a:rPr lang="en-US" sz="2600" dirty="0">
                <a:cs typeface="Arial" charset="0"/>
              </a:rPr>
              <a:t> because the value needs to be refreshed (rewritten) periodically and after read:</a:t>
            </a:r>
          </a:p>
          <a:p>
            <a:pPr lvl="1">
              <a:buFontTx/>
              <a:buChar char="–"/>
            </a:pPr>
            <a:r>
              <a:rPr lang="en-US" sz="2200" dirty="0">
                <a:cs typeface="Arial" charset="0"/>
              </a:rPr>
              <a:t>Charge leakage from the capacitor degrades the value</a:t>
            </a:r>
          </a:p>
          <a:p>
            <a:pPr lvl="1">
              <a:buFontTx/>
              <a:buChar char="–"/>
            </a:pPr>
            <a:r>
              <a:rPr lang="en-US" sz="2200" dirty="0">
                <a:cs typeface="Arial" charset="0"/>
              </a:rPr>
              <a:t>Reading destroys the stored value</a:t>
            </a:r>
          </a:p>
          <a:p>
            <a:endParaRPr lang="en-US" dirty="0"/>
          </a:p>
        </p:txBody>
      </p:sp>
      <p:graphicFrame>
        <p:nvGraphicFramePr>
          <p:cNvPr id="4" name="Object 4"/>
          <p:cNvGraphicFramePr>
            <a:graphicFrameLocks noChangeAspect="1"/>
          </p:cNvGraphicFramePr>
          <p:nvPr>
            <p:custDataLst>
              <p:tags r:id="rId2"/>
            </p:custDataLst>
          </p:nvPr>
        </p:nvGraphicFramePr>
        <p:xfrm>
          <a:off x="1093787" y="4105031"/>
          <a:ext cx="3097213" cy="1422400"/>
        </p:xfrm>
        <a:graphic>
          <a:graphicData uri="http://schemas.openxmlformats.org/presentationml/2006/ole">
            <mc:AlternateContent xmlns:mc="http://schemas.openxmlformats.org/markup-compatibility/2006">
              <mc:Choice xmlns:v="urn:schemas-microsoft-com:vml" Requires="v">
                <p:oleObj spid="_x0000_s110594" name="Visio" r:id="rId5" imgW="1292047" imgH="620573" progId="Visio.Drawing.11">
                  <p:embed/>
                </p:oleObj>
              </mc:Choice>
              <mc:Fallback>
                <p:oleObj name="Visio" r:id="rId5" imgW="1292047" imgH="62057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787" y="4105031"/>
                        <a:ext cx="3097213"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p:cNvGraphicFramePr>
            <a:graphicFrameLocks noChangeAspect="1"/>
          </p:cNvGraphicFramePr>
          <p:nvPr>
            <p:custDataLst>
              <p:tags r:id="rId3"/>
            </p:custDataLst>
          </p:nvPr>
        </p:nvGraphicFramePr>
        <p:xfrm>
          <a:off x="4419600" y="4038600"/>
          <a:ext cx="3352800" cy="2006600"/>
        </p:xfrm>
        <a:graphic>
          <a:graphicData uri="http://schemas.openxmlformats.org/presentationml/2006/ole">
            <mc:AlternateContent xmlns:mc="http://schemas.openxmlformats.org/markup-compatibility/2006">
              <mc:Choice xmlns:v="urn:schemas-microsoft-com:vml" Requires="v">
                <p:oleObj spid="_x0000_s110595" name="VISIO" r:id="rId7" imgW="1381680" imgH="865080" progId="Visio.Drawing.6">
                  <p:embed/>
                </p:oleObj>
              </mc:Choice>
              <mc:Fallback>
                <p:oleObj name="VISIO" r:id="rId7" imgW="1381680" imgH="86508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4038600"/>
                        <a:ext cx="3352800" cy="2006600"/>
                      </a:xfrm>
                      <a:prstGeom prst="rect">
                        <a:avLst/>
                      </a:prstGeom>
                    </p:spPr>
                  </p:pic>
                </p:oleObj>
              </mc:Fallback>
            </mc:AlternateContent>
          </a:graphicData>
        </a:graphic>
      </p:graphicFrame>
    </p:spTree>
    <p:extLst>
      <p:ext uri="{BB962C8B-B14F-4D97-AF65-F5344CB8AC3E}">
        <p14:creationId xmlns:p14="http://schemas.microsoft.com/office/powerpoint/2010/main" val="2337751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DRAM</a:t>
            </a:r>
          </a:p>
        </p:txBody>
      </p:sp>
      <p:graphicFrame>
        <p:nvGraphicFramePr>
          <p:cNvPr id="4" name="Object 5"/>
          <p:cNvGraphicFramePr>
            <a:graphicFrameLocks noGrp="1" noChangeAspect="1"/>
          </p:cNvGraphicFramePr>
          <p:nvPr>
            <p:ph sz="half" idx="4294967295"/>
            <p:custDataLst>
              <p:tags r:id="rId2"/>
            </p:custDataLst>
          </p:nvPr>
        </p:nvGraphicFramePr>
        <p:xfrm>
          <a:off x="685800" y="1752600"/>
          <a:ext cx="7924800" cy="2641600"/>
        </p:xfrm>
        <a:graphic>
          <a:graphicData uri="http://schemas.openxmlformats.org/presentationml/2006/ole">
            <mc:AlternateContent xmlns:mc="http://schemas.openxmlformats.org/markup-compatibility/2006">
              <mc:Choice xmlns:v="urn:schemas-microsoft-com:vml" Requires="v">
                <p:oleObj spid="_x0000_s111618" name="VISIO" r:id="rId4" imgW="2979720" imgH="993600" progId="Visio.Drawing.6">
                  <p:embed/>
                </p:oleObj>
              </mc:Choice>
              <mc:Fallback>
                <p:oleObj name="VISIO" r:id="rId4" imgW="2979720" imgH="9936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752600"/>
                        <a:ext cx="7924800" cy="2641600"/>
                      </a:xfrm>
                      <a:prstGeom prst="rect">
                        <a:avLst/>
                      </a:prstGeom>
                    </p:spPr>
                  </p:pic>
                </p:oleObj>
              </mc:Fallback>
            </mc:AlternateContent>
          </a:graphicData>
        </a:graphic>
      </p:graphicFrame>
    </p:spTree>
    <p:extLst>
      <p:ext uri="{BB962C8B-B14F-4D97-AF65-F5344CB8AC3E}">
        <p14:creationId xmlns:p14="http://schemas.microsoft.com/office/powerpoint/2010/main" val="32782537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SRAM</a:t>
            </a:r>
          </a:p>
        </p:txBody>
      </p:sp>
      <p:graphicFrame>
        <p:nvGraphicFramePr>
          <p:cNvPr id="4" name="Object 5"/>
          <p:cNvGraphicFramePr>
            <a:graphicFrameLocks noGrp="1" noChangeAspect="1"/>
          </p:cNvGraphicFramePr>
          <p:nvPr>
            <p:ph sz="half" idx="4294967295"/>
            <p:custDataLst>
              <p:tags r:id="rId2"/>
            </p:custDataLst>
          </p:nvPr>
        </p:nvGraphicFramePr>
        <p:xfrm>
          <a:off x="2438400" y="1417637"/>
          <a:ext cx="3657600" cy="1757363"/>
        </p:xfrm>
        <a:graphic>
          <a:graphicData uri="http://schemas.openxmlformats.org/presentationml/2006/ole">
            <mc:AlternateContent xmlns:mc="http://schemas.openxmlformats.org/markup-compatibility/2006">
              <mc:Choice xmlns:v="urn:schemas-microsoft-com:vml" Requires="v">
                <p:oleObj spid="_x0000_s112642" name="Visio" r:id="rId5" imgW="1292047" imgH="620573" progId="Visio.Drawing.11">
                  <p:embed/>
                </p:oleObj>
              </mc:Choice>
              <mc:Fallback>
                <p:oleObj name="Visio" r:id="rId5" imgW="1292047" imgH="62057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17637"/>
                        <a:ext cx="3657600" cy="17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p:cNvGraphicFramePr>
            <a:graphicFrameLocks noGrp="1" noChangeAspect="1"/>
          </p:cNvGraphicFramePr>
          <p:nvPr>
            <p:ph sz="half" idx="4294967295"/>
            <p:custDataLst>
              <p:tags r:id="rId3"/>
            </p:custDataLst>
          </p:nvPr>
        </p:nvGraphicFramePr>
        <p:xfrm>
          <a:off x="1676400" y="3352800"/>
          <a:ext cx="5486400" cy="2190750"/>
        </p:xfrm>
        <a:graphic>
          <a:graphicData uri="http://schemas.openxmlformats.org/presentationml/2006/ole">
            <mc:AlternateContent xmlns:mc="http://schemas.openxmlformats.org/markup-compatibility/2006">
              <mc:Choice xmlns:v="urn:schemas-microsoft-com:vml" Requires="v">
                <p:oleObj spid="_x0000_s112643" name="VISIO" r:id="rId7" imgW="1876320" imgH="784800" progId="Visio.Drawing.6">
                  <p:embed/>
                </p:oleObj>
              </mc:Choice>
              <mc:Fallback>
                <p:oleObj name="VISIO" r:id="rId7" imgW="1876320" imgH="78480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3352800"/>
                        <a:ext cx="5486400" cy="2190750"/>
                      </a:xfrm>
                      <a:prstGeom prst="rect">
                        <a:avLst/>
                      </a:prstGeom>
                    </p:spPr>
                  </p:pic>
                </p:oleObj>
              </mc:Fallback>
            </mc:AlternateContent>
          </a:graphicData>
        </a:graphic>
      </p:graphicFrame>
    </p:spTree>
    <p:extLst>
      <p:ext uri="{BB962C8B-B14F-4D97-AF65-F5344CB8AC3E}">
        <p14:creationId xmlns:p14="http://schemas.microsoft.com/office/powerpoint/2010/main" val="3216533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Arrays Review</a:t>
            </a:r>
          </a:p>
        </p:txBody>
      </p:sp>
      <p:graphicFrame>
        <p:nvGraphicFramePr>
          <p:cNvPr id="4" name="Object 2"/>
          <p:cNvGraphicFramePr>
            <a:graphicFrameLocks noGrp="1" noChangeAspect="1"/>
          </p:cNvGraphicFramePr>
          <p:nvPr>
            <p:ph sz="half" idx="4294967295"/>
            <p:custDataLst>
              <p:tags r:id="rId2"/>
            </p:custDataLst>
          </p:nvPr>
        </p:nvGraphicFramePr>
        <p:xfrm>
          <a:off x="1539765" y="1394633"/>
          <a:ext cx="5562600" cy="3109177"/>
        </p:xfrm>
        <a:graphic>
          <a:graphicData uri="http://schemas.openxmlformats.org/presentationml/2006/ole">
            <mc:AlternateContent xmlns:mc="http://schemas.openxmlformats.org/markup-compatibility/2006">
              <mc:Choice xmlns:v="urn:schemas-microsoft-com:vml" Requires="v">
                <p:oleObj spid="_x0000_s113666" name="VISIO" r:id="rId8" imgW="4036320" imgH="2255400" progId="Visio.Drawing.6">
                  <p:embed/>
                </p:oleObj>
              </mc:Choice>
              <mc:Fallback>
                <p:oleObj name="VISIO" r:id="rId8" imgW="4036320" imgH="225540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9765" y="1394633"/>
                        <a:ext cx="5562600" cy="3109177"/>
                      </a:xfrm>
                      <a:prstGeom prst="rect">
                        <a:avLst/>
                      </a:prstGeom>
                    </p:spPr>
                  </p:pic>
                </p:oleObj>
              </mc:Fallback>
            </mc:AlternateContent>
          </a:graphicData>
        </a:graphic>
      </p:graphicFrame>
      <p:graphicFrame>
        <p:nvGraphicFramePr>
          <p:cNvPr id="5" name="Object 5"/>
          <p:cNvGraphicFramePr>
            <a:graphicFrameLocks noGrp="1" noChangeAspect="1"/>
          </p:cNvGraphicFramePr>
          <p:nvPr>
            <p:ph sz="quarter" idx="4294967295"/>
            <p:custDataLst>
              <p:tags r:id="rId3"/>
            </p:custDataLst>
          </p:nvPr>
        </p:nvGraphicFramePr>
        <p:xfrm>
          <a:off x="5060731" y="4648200"/>
          <a:ext cx="3505200" cy="1530350"/>
        </p:xfrm>
        <a:graphic>
          <a:graphicData uri="http://schemas.openxmlformats.org/presentationml/2006/ole">
            <mc:AlternateContent xmlns:mc="http://schemas.openxmlformats.org/markup-compatibility/2006">
              <mc:Choice xmlns:v="urn:schemas-microsoft-com:vml" Requires="v">
                <p:oleObj spid="_x0000_s113667" name="VISIO" r:id="rId10" imgW="2127960" imgH="971640" progId="Visio.Drawing.6">
                  <p:embed/>
                </p:oleObj>
              </mc:Choice>
              <mc:Fallback>
                <p:oleObj name="VISIO" r:id="rId10" imgW="2127960" imgH="97164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0731" y="4648200"/>
                        <a:ext cx="3505200"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Grp="1" noChangeAspect="1"/>
          </p:cNvGraphicFramePr>
          <p:nvPr>
            <p:ph sz="quarter" idx="4294967295"/>
            <p:custDataLst>
              <p:tags r:id="rId4"/>
            </p:custDataLst>
          </p:nvPr>
        </p:nvGraphicFramePr>
        <p:xfrm>
          <a:off x="892065" y="4864145"/>
          <a:ext cx="2519363" cy="1577975"/>
        </p:xfrm>
        <a:graphic>
          <a:graphicData uri="http://schemas.openxmlformats.org/presentationml/2006/ole">
            <mc:AlternateContent xmlns:mc="http://schemas.openxmlformats.org/markup-compatibility/2006">
              <mc:Choice xmlns:v="urn:schemas-microsoft-com:vml" Requires="v">
                <p:oleObj spid="_x0000_s113668" name="VISIO" r:id="rId12" imgW="1381680" imgH="865080" progId="Visio.Drawing.6">
                  <p:embed/>
                </p:oleObj>
              </mc:Choice>
              <mc:Fallback>
                <p:oleObj name="VISIO" r:id="rId12" imgW="1381680" imgH="865080"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2065" y="4864145"/>
                        <a:ext cx="2519363"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8"/>
          <p:cNvSpPr txBox="1">
            <a:spLocks noChangeArrowheads="1"/>
          </p:cNvSpPr>
          <p:nvPr>
            <p:custDataLst>
              <p:tags r:id="rId5"/>
            </p:custDataLst>
          </p:nvPr>
        </p:nvSpPr>
        <p:spPr bwMode="auto">
          <a:xfrm>
            <a:off x="1501665" y="4469651"/>
            <a:ext cx="2819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solidFill>
                  <a:schemeClr val="accent1"/>
                </a:solidFill>
              </a:rPr>
              <a:t>DRAM bit cell:</a:t>
            </a:r>
          </a:p>
        </p:txBody>
      </p:sp>
      <p:sp>
        <p:nvSpPr>
          <p:cNvPr id="8" name="Text Box 9"/>
          <p:cNvSpPr txBox="1">
            <a:spLocks noChangeArrowheads="1"/>
          </p:cNvSpPr>
          <p:nvPr>
            <p:custDataLst>
              <p:tags r:id="rId6"/>
            </p:custDataLst>
          </p:nvPr>
        </p:nvSpPr>
        <p:spPr bwMode="auto">
          <a:xfrm>
            <a:off x="6356131" y="4586287"/>
            <a:ext cx="2819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solidFill>
                  <a:schemeClr val="accent1"/>
                </a:solidFill>
              </a:rPr>
              <a:t>SRAM bit cell:</a:t>
            </a:r>
          </a:p>
        </p:txBody>
      </p:sp>
    </p:spTree>
    <p:extLst>
      <p:ext uri="{BB962C8B-B14F-4D97-AF65-F5344CB8AC3E}">
        <p14:creationId xmlns:p14="http://schemas.microsoft.com/office/powerpoint/2010/main" val="2260969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Multibit Adders (CPAs)</a:t>
            </a:r>
          </a:p>
        </p:txBody>
      </p:sp>
      <p:sp>
        <p:nvSpPr>
          <p:cNvPr id="3" name="Content Placeholder 2"/>
          <p:cNvSpPr>
            <a:spLocks noGrp="1"/>
          </p:cNvSpPr>
          <p:nvPr>
            <p:ph idx="1"/>
          </p:nvPr>
        </p:nvSpPr>
        <p:spPr>
          <a:xfrm>
            <a:off x="457200" y="1600201"/>
            <a:ext cx="8229600" cy="2362200"/>
          </a:xfrm>
        </p:spPr>
        <p:txBody>
          <a:bodyPr>
            <a:normAutofit fontScale="85000" lnSpcReduction="20000"/>
          </a:bodyPr>
          <a:lstStyle/>
          <a:p>
            <a:r>
              <a:rPr lang="en-US" dirty="0"/>
              <a:t>Types of carry propagate adders (CPAs):</a:t>
            </a:r>
          </a:p>
          <a:p>
            <a:pPr lvl="1"/>
            <a:r>
              <a:rPr lang="en-US" dirty="0"/>
              <a:t>Ripple-carry 			(slow)</a:t>
            </a:r>
          </a:p>
          <a:p>
            <a:pPr lvl="1"/>
            <a:r>
              <a:rPr lang="en-US" dirty="0"/>
              <a:t>Carry-</a:t>
            </a:r>
            <a:r>
              <a:rPr lang="en-US" dirty="0" err="1"/>
              <a:t>lookahead</a:t>
            </a:r>
            <a:r>
              <a:rPr lang="en-US" dirty="0"/>
              <a:t> 		(fast)</a:t>
            </a:r>
          </a:p>
          <a:p>
            <a:pPr lvl="1"/>
            <a:r>
              <a:rPr lang="en-US" dirty="0"/>
              <a:t>Prefix 				(faster)</a:t>
            </a:r>
          </a:p>
          <a:p>
            <a:r>
              <a:rPr lang="en-US" dirty="0"/>
              <a:t>Carry-</a:t>
            </a:r>
            <a:r>
              <a:rPr lang="en-US" dirty="0" err="1"/>
              <a:t>lookahead</a:t>
            </a:r>
            <a:r>
              <a:rPr lang="en-US" dirty="0"/>
              <a:t> and prefix adders faster for large adders but require more hardware</a:t>
            </a:r>
          </a:p>
          <a:p>
            <a:endParaRPr lang="en-US" dirty="0"/>
          </a:p>
        </p:txBody>
      </p:sp>
      <p:graphicFrame>
        <p:nvGraphicFramePr>
          <p:cNvPr id="4" name="Object 4"/>
          <p:cNvGraphicFramePr>
            <a:graphicFrameLocks noChangeAspect="1"/>
          </p:cNvGraphicFramePr>
          <p:nvPr>
            <p:custDataLst>
              <p:tags r:id="rId2"/>
            </p:custDataLst>
            <p:extLst>
              <p:ext uri="{D42A27DB-BD31-4B8C-83A1-F6EECF244321}">
                <p14:modId xmlns:p14="http://schemas.microsoft.com/office/powerpoint/2010/main" val="399398402"/>
              </p:ext>
            </p:extLst>
          </p:nvPr>
        </p:nvGraphicFramePr>
        <p:xfrm>
          <a:off x="3124200" y="4038600"/>
          <a:ext cx="2743200" cy="2005012"/>
        </p:xfrm>
        <a:graphic>
          <a:graphicData uri="http://schemas.openxmlformats.org/presentationml/2006/ole">
            <mc:AlternateContent xmlns:mc="http://schemas.openxmlformats.org/markup-compatibility/2006">
              <mc:Choice xmlns:v="urn:schemas-microsoft-com:vml" Requires="v">
                <p:oleObj spid="_x0000_s76818" name="VISIO" r:id="rId4" imgW="1050120" imgH="802080" progId="Visio.Drawing.6">
                  <p:embed/>
                </p:oleObj>
              </mc:Choice>
              <mc:Fallback>
                <p:oleObj name="VISIO" r:id="rId4" imgW="1050120" imgH="8020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038600"/>
                        <a:ext cx="2743200" cy="2005012"/>
                      </a:xfrm>
                      <a:prstGeom prst="rect">
                        <a:avLst/>
                      </a:prstGeom>
                    </p:spPr>
                  </p:pic>
                </p:oleObj>
              </mc:Fallback>
            </mc:AlternateContent>
          </a:graphicData>
        </a:graphic>
      </p:graphicFrame>
    </p:spTree>
    <p:extLst>
      <p:ext uri="{BB962C8B-B14F-4D97-AF65-F5344CB8AC3E}">
        <p14:creationId xmlns:p14="http://schemas.microsoft.com/office/powerpoint/2010/main" val="1783986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DRAM vs SRAM</a:t>
            </a:r>
          </a:p>
        </p:txBody>
      </p:sp>
      <p:graphicFrame>
        <p:nvGraphicFramePr>
          <p:cNvPr id="4" name="Table 3"/>
          <p:cNvGraphicFramePr>
            <a:graphicFrameLocks noGrp="1"/>
          </p:cNvGraphicFramePr>
          <p:nvPr/>
        </p:nvGraphicFramePr>
        <p:xfrm>
          <a:off x="609600" y="1981200"/>
          <a:ext cx="7696200" cy="2560320"/>
        </p:xfrm>
        <a:graphic>
          <a:graphicData uri="http://schemas.openxmlformats.org/drawingml/2006/table">
            <a:tbl>
              <a:tblPr firstRow="1" bandRow="1">
                <a:tableStyleId>{5C22544A-7EE6-4342-B048-85BDC9FD1C3A}</a:tableStyleId>
              </a:tblPr>
              <a:tblGrid>
                <a:gridCol w="2565400">
                  <a:extLst>
                    <a:ext uri="{9D8B030D-6E8A-4147-A177-3AD203B41FA5}">
                      <a16:colId xmlns="" xmlns:a16="http://schemas.microsoft.com/office/drawing/2014/main" val="20000"/>
                    </a:ext>
                  </a:extLst>
                </a:gridCol>
                <a:gridCol w="2565400">
                  <a:extLst>
                    <a:ext uri="{9D8B030D-6E8A-4147-A177-3AD203B41FA5}">
                      <a16:colId xmlns="" xmlns:a16="http://schemas.microsoft.com/office/drawing/2014/main" val="20001"/>
                    </a:ext>
                  </a:extLst>
                </a:gridCol>
                <a:gridCol w="2565400">
                  <a:extLst>
                    <a:ext uri="{9D8B030D-6E8A-4147-A177-3AD203B41FA5}">
                      <a16:colId xmlns="" xmlns:a16="http://schemas.microsoft.com/office/drawing/2014/main" val="20002"/>
                    </a:ext>
                  </a:extLst>
                </a:gridCol>
              </a:tblGrid>
              <a:tr h="147941">
                <a:tc>
                  <a:txBody>
                    <a:bodyPr/>
                    <a:lstStyle/>
                    <a:p>
                      <a:pPr algn="ctr"/>
                      <a:endParaRPr lang="en-US" dirty="0"/>
                    </a:p>
                  </a:txBody>
                  <a:tcPr/>
                </a:tc>
                <a:tc>
                  <a:txBody>
                    <a:bodyPr/>
                    <a:lstStyle/>
                    <a:p>
                      <a:pPr algn="ctr"/>
                      <a:r>
                        <a:rPr lang="en-US" dirty="0"/>
                        <a:t>DRAM</a:t>
                      </a:r>
                    </a:p>
                  </a:txBody>
                  <a:tcPr/>
                </a:tc>
                <a:tc>
                  <a:txBody>
                    <a:bodyPr/>
                    <a:lstStyle/>
                    <a:p>
                      <a:pPr algn="ctr"/>
                      <a:r>
                        <a:rPr lang="en-US" dirty="0"/>
                        <a:t>SRAM</a:t>
                      </a:r>
                    </a:p>
                  </a:txBody>
                  <a:tcPr/>
                </a:tc>
                <a:extLst>
                  <a:ext uri="{0D108BD9-81ED-4DB2-BD59-A6C34878D82A}">
                    <a16:rowId xmlns="" xmlns:a16="http://schemas.microsoft.com/office/drawing/2014/main" val="10000"/>
                  </a:ext>
                </a:extLst>
              </a:tr>
              <a:tr h="147941">
                <a:tc>
                  <a:txBody>
                    <a:bodyPr/>
                    <a:lstStyle/>
                    <a:p>
                      <a:pPr algn="ctr"/>
                      <a:r>
                        <a:rPr lang="en-US" dirty="0"/>
                        <a:t>Speed</a:t>
                      </a:r>
                    </a:p>
                  </a:txBody>
                  <a:tcPr/>
                </a:tc>
                <a:tc>
                  <a:txBody>
                    <a:bodyPr/>
                    <a:lstStyle/>
                    <a:p>
                      <a:pPr algn="ctr"/>
                      <a:r>
                        <a:rPr lang="en-US" dirty="0"/>
                        <a:t>Slower</a:t>
                      </a:r>
                    </a:p>
                  </a:txBody>
                  <a:tcPr/>
                </a:tc>
                <a:tc>
                  <a:txBody>
                    <a:bodyPr/>
                    <a:lstStyle/>
                    <a:p>
                      <a:pPr algn="ctr"/>
                      <a:r>
                        <a:rPr lang="en-US" dirty="0"/>
                        <a:t>Faster</a:t>
                      </a:r>
                    </a:p>
                  </a:txBody>
                  <a:tcPr/>
                </a:tc>
                <a:extLst>
                  <a:ext uri="{0D108BD9-81ED-4DB2-BD59-A6C34878D82A}">
                    <a16:rowId xmlns="" xmlns:a16="http://schemas.microsoft.com/office/drawing/2014/main" val="10001"/>
                  </a:ext>
                </a:extLst>
              </a:tr>
              <a:tr h="147941">
                <a:tc>
                  <a:txBody>
                    <a:bodyPr/>
                    <a:lstStyle/>
                    <a:p>
                      <a:pPr algn="ctr"/>
                      <a:r>
                        <a:rPr lang="en-US" dirty="0"/>
                        <a:t>Size</a:t>
                      </a:r>
                    </a:p>
                  </a:txBody>
                  <a:tcPr/>
                </a:tc>
                <a:tc>
                  <a:txBody>
                    <a:bodyPr/>
                    <a:lstStyle/>
                    <a:p>
                      <a:pPr algn="ctr"/>
                      <a:r>
                        <a:rPr lang="en-US" dirty="0"/>
                        <a:t>Smaller</a:t>
                      </a:r>
                    </a:p>
                  </a:txBody>
                  <a:tcPr/>
                </a:tc>
                <a:tc>
                  <a:txBody>
                    <a:bodyPr/>
                    <a:lstStyle/>
                    <a:p>
                      <a:pPr algn="ctr"/>
                      <a:r>
                        <a:rPr lang="en-US" dirty="0"/>
                        <a:t>Bigger</a:t>
                      </a:r>
                    </a:p>
                  </a:txBody>
                  <a:tcPr/>
                </a:tc>
                <a:extLst>
                  <a:ext uri="{0D108BD9-81ED-4DB2-BD59-A6C34878D82A}">
                    <a16:rowId xmlns="" xmlns:a16="http://schemas.microsoft.com/office/drawing/2014/main" val="10002"/>
                  </a:ext>
                </a:extLst>
              </a:tr>
              <a:tr h="147941">
                <a:tc>
                  <a:txBody>
                    <a:bodyPr/>
                    <a:lstStyle/>
                    <a:p>
                      <a:pPr algn="ctr"/>
                      <a:r>
                        <a:rPr lang="en-US" dirty="0"/>
                        <a:t>Cost</a:t>
                      </a:r>
                    </a:p>
                  </a:txBody>
                  <a:tcPr/>
                </a:tc>
                <a:tc>
                  <a:txBody>
                    <a:bodyPr/>
                    <a:lstStyle/>
                    <a:p>
                      <a:pPr algn="ctr"/>
                      <a:r>
                        <a:rPr lang="en-US" dirty="0"/>
                        <a:t>Less expensive</a:t>
                      </a:r>
                    </a:p>
                  </a:txBody>
                  <a:tcPr/>
                </a:tc>
                <a:tc>
                  <a:txBody>
                    <a:bodyPr/>
                    <a:lstStyle/>
                    <a:p>
                      <a:pPr algn="ctr"/>
                      <a:r>
                        <a:rPr lang="en-US" dirty="0"/>
                        <a:t>More expensive</a:t>
                      </a:r>
                    </a:p>
                  </a:txBody>
                  <a:tcPr/>
                </a:tc>
                <a:extLst>
                  <a:ext uri="{0D108BD9-81ED-4DB2-BD59-A6C34878D82A}">
                    <a16:rowId xmlns="" xmlns:a16="http://schemas.microsoft.com/office/drawing/2014/main" val="10003"/>
                  </a:ext>
                </a:extLst>
              </a:tr>
              <a:tr h="147941">
                <a:tc>
                  <a:txBody>
                    <a:bodyPr/>
                    <a:lstStyle/>
                    <a:p>
                      <a:pPr algn="ctr"/>
                      <a:r>
                        <a:rPr lang="en-US" dirty="0"/>
                        <a:t>Access</a:t>
                      </a:r>
                    </a:p>
                  </a:txBody>
                  <a:tcPr/>
                </a:tc>
                <a:tc>
                  <a:txBody>
                    <a:bodyPr/>
                    <a:lstStyle/>
                    <a:p>
                      <a:pPr algn="ctr"/>
                      <a:r>
                        <a:rPr lang="en-US" dirty="0"/>
                        <a:t>Harder</a:t>
                      </a:r>
                    </a:p>
                  </a:txBody>
                  <a:tcPr/>
                </a:tc>
                <a:tc>
                  <a:txBody>
                    <a:bodyPr/>
                    <a:lstStyle/>
                    <a:p>
                      <a:pPr algn="ctr"/>
                      <a:r>
                        <a:rPr lang="en-US" dirty="0"/>
                        <a:t>Easier</a:t>
                      </a:r>
                    </a:p>
                  </a:txBody>
                  <a:tcPr/>
                </a:tc>
                <a:extLst>
                  <a:ext uri="{0D108BD9-81ED-4DB2-BD59-A6C34878D82A}">
                    <a16:rowId xmlns="" xmlns:a16="http://schemas.microsoft.com/office/drawing/2014/main" val="10004"/>
                  </a:ext>
                </a:extLst>
              </a:tr>
              <a:tr h="147941">
                <a:tc>
                  <a:txBody>
                    <a:bodyPr/>
                    <a:lstStyle/>
                    <a:p>
                      <a:pPr algn="ctr"/>
                      <a:r>
                        <a:rPr lang="en-US" dirty="0"/>
                        <a:t>Construction</a:t>
                      </a:r>
                    </a:p>
                  </a:txBody>
                  <a:tcPr/>
                </a:tc>
                <a:tc>
                  <a:txBody>
                    <a:bodyPr/>
                    <a:lstStyle/>
                    <a:p>
                      <a:pPr algn="ctr"/>
                      <a:r>
                        <a:rPr lang="en-US" dirty="0"/>
                        <a:t>Simple</a:t>
                      </a:r>
                    </a:p>
                  </a:txBody>
                  <a:tcPr/>
                </a:tc>
                <a:tc>
                  <a:txBody>
                    <a:bodyPr/>
                    <a:lstStyle/>
                    <a:p>
                      <a:pPr algn="ctr"/>
                      <a:r>
                        <a:rPr lang="en-US" dirty="0"/>
                        <a:t>Difficult</a:t>
                      </a:r>
                    </a:p>
                  </a:txBody>
                  <a:tcPr/>
                </a:tc>
                <a:extLst>
                  <a:ext uri="{0D108BD9-81ED-4DB2-BD59-A6C34878D82A}">
                    <a16:rowId xmlns="" xmlns:a16="http://schemas.microsoft.com/office/drawing/2014/main" val="10005"/>
                  </a:ext>
                </a:extLst>
              </a:tr>
              <a:tr h="255351">
                <a:tc>
                  <a:txBody>
                    <a:bodyPr/>
                    <a:lstStyle/>
                    <a:p>
                      <a:pPr algn="ctr"/>
                      <a:r>
                        <a:rPr lang="en-US" dirty="0"/>
                        <a:t>Power consumption</a:t>
                      </a:r>
                    </a:p>
                  </a:txBody>
                  <a:tcPr/>
                </a:tc>
                <a:tc>
                  <a:txBody>
                    <a:bodyPr/>
                    <a:lstStyle/>
                    <a:p>
                      <a:pPr algn="ctr"/>
                      <a:r>
                        <a:rPr lang="en-US" dirty="0"/>
                        <a:t>More</a:t>
                      </a:r>
                    </a:p>
                  </a:txBody>
                  <a:tcPr/>
                </a:tc>
                <a:tc>
                  <a:txBody>
                    <a:bodyPr/>
                    <a:lstStyle/>
                    <a:p>
                      <a:pPr algn="ctr"/>
                      <a:r>
                        <a:rPr lang="en-US" dirty="0"/>
                        <a:t>Less</a:t>
                      </a:r>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677124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ROM: Dot Notation</a:t>
            </a:r>
          </a:p>
        </p:txBody>
      </p:sp>
      <p:graphicFrame>
        <p:nvGraphicFramePr>
          <p:cNvPr id="4" name="Object 4"/>
          <p:cNvGraphicFramePr>
            <a:graphicFrameLocks noGrp="1" noChangeAspect="1"/>
          </p:cNvGraphicFramePr>
          <p:nvPr>
            <p:ph sz="half" idx="4294967295"/>
            <p:custDataLst>
              <p:tags r:id="rId2"/>
            </p:custDataLst>
          </p:nvPr>
        </p:nvGraphicFramePr>
        <p:xfrm>
          <a:off x="1295400" y="1752600"/>
          <a:ext cx="3810000" cy="3116263"/>
        </p:xfrm>
        <a:graphic>
          <a:graphicData uri="http://schemas.openxmlformats.org/presentationml/2006/ole">
            <mc:AlternateContent xmlns:mc="http://schemas.openxmlformats.org/markup-compatibility/2006">
              <mc:Choice xmlns:v="urn:schemas-microsoft-com:vml" Requires="v">
                <p:oleObj spid="_x0000_s114690" name="Visio" r:id="rId5" imgW="2120798" imgH="1734922" progId="Visio.Drawing.11">
                  <p:embed/>
                </p:oleObj>
              </mc:Choice>
              <mc:Fallback>
                <p:oleObj name="Visio" r:id="rId5" imgW="2120798" imgH="17349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752600"/>
                        <a:ext cx="3810000" cy="3116263"/>
                      </a:xfrm>
                      <a:prstGeom prst="rect">
                        <a:avLst/>
                      </a:prstGeom>
                    </p:spPr>
                  </p:pic>
                </p:oleObj>
              </mc:Fallback>
            </mc:AlternateContent>
          </a:graphicData>
        </a:graphic>
      </p:graphicFrame>
      <p:graphicFrame>
        <p:nvGraphicFramePr>
          <p:cNvPr id="5" name="Object 6"/>
          <p:cNvGraphicFramePr>
            <a:graphicFrameLocks noGrp="1" noChangeAspect="1"/>
          </p:cNvGraphicFramePr>
          <p:nvPr>
            <p:ph sz="half" idx="4294967295"/>
            <p:custDataLst>
              <p:tags r:id="rId3"/>
            </p:custDataLst>
          </p:nvPr>
        </p:nvGraphicFramePr>
        <p:xfrm>
          <a:off x="5334000" y="1582738"/>
          <a:ext cx="2728912" cy="3714750"/>
        </p:xfrm>
        <a:graphic>
          <a:graphicData uri="http://schemas.openxmlformats.org/presentationml/2006/ole">
            <mc:AlternateContent xmlns:mc="http://schemas.openxmlformats.org/markup-compatibility/2006">
              <mc:Choice xmlns:v="urn:schemas-microsoft-com:vml" Requires="v">
                <p:oleObj spid="_x0000_s114691" name="VISIO" r:id="rId7" imgW="1249200" imgH="1779480" progId="Visio.Drawing.6">
                  <p:embed/>
                </p:oleObj>
              </mc:Choice>
              <mc:Fallback>
                <p:oleObj name="VISIO" r:id="rId7" imgW="1249200" imgH="177948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1582738"/>
                        <a:ext cx="2728912"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22730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ROM Storage</a:t>
            </a:r>
          </a:p>
        </p:txBody>
      </p:sp>
      <p:graphicFrame>
        <p:nvGraphicFramePr>
          <p:cNvPr id="4" name="Object 5"/>
          <p:cNvGraphicFramePr>
            <a:graphicFrameLocks noGrp="1" noChangeAspect="1"/>
          </p:cNvGraphicFramePr>
          <p:nvPr>
            <p:ph sz="half" idx="4294967295"/>
            <p:custDataLst>
              <p:tags r:id="rId2"/>
            </p:custDataLst>
          </p:nvPr>
        </p:nvGraphicFramePr>
        <p:xfrm>
          <a:off x="914400" y="1981200"/>
          <a:ext cx="3879850" cy="3033712"/>
        </p:xfrm>
        <a:graphic>
          <a:graphicData uri="http://schemas.openxmlformats.org/presentationml/2006/ole">
            <mc:AlternateContent xmlns:mc="http://schemas.openxmlformats.org/markup-compatibility/2006">
              <mc:Choice xmlns:v="urn:schemas-microsoft-com:vml" Requires="v">
                <p:oleObj spid="_x0000_s115714" name="Visio" r:id="rId5" imgW="2120798" imgH="1734922" progId="Visio.Drawing.11">
                  <p:embed/>
                </p:oleObj>
              </mc:Choice>
              <mc:Fallback>
                <p:oleObj name="Visio" r:id="rId5" imgW="2120798" imgH="173492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981200"/>
                        <a:ext cx="3879850" cy="303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p:cNvGraphicFramePr>
            <a:graphicFrameLocks noGrp="1" noChangeAspect="1"/>
          </p:cNvGraphicFramePr>
          <p:nvPr>
            <p:ph sz="half" idx="4294967295"/>
            <p:custDataLst>
              <p:tags r:id="rId3"/>
            </p:custDataLst>
          </p:nvPr>
        </p:nvGraphicFramePr>
        <p:xfrm>
          <a:off x="4794250" y="1938337"/>
          <a:ext cx="3657600" cy="3338513"/>
        </p:xfrm>
        <a:graphic>
          <a:graphicData uri="http://schemas.openxmlformats.org/presentationml/2006/ole">
            <mc:AlternateContent xmlns:mc="http://schemas.openxmlformats.org/markup-compatibility/2006">
              <mc:Choice xmlns:v="urn:schemas-microsoft-com:vml" Requires="v">
                <p:oleObj spid="_x0000_s115715" name="VISIO" r:id="rId7" imgW="1199520" imgH="1095120" progId="Visio.Drawing.6">
                  <p:embed/>
                </p:oleObj>
              </mc:Choice>
              <mc:Fallback>
                <p:oleObj name="VISIO" r:id="rId7" imgW="1199520" imgH="109512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4250" y="1938337"/>
                        <a:ext cx="3657600" cy="333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585883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ROM Logic</a:t>
            </a:r>
          </a:p>
        </p:txBody>
      </p:sp>
      <p:graphicFrame>
        <p:nvGraphicFramePr>
          <p:cNvPr id="4" name="Object 5"/>
          <p:cNvGraphicFramePr>
            <a:graphicFrameLocks noGrp="1" noChangeAspect="1"/>
          </p:cNvGraphicFramePr>
          <p:nvPr>
            <p:ph sz="half" idx="4294967295"/>
            <p:custDataLst>
              <p:tags r:id="rId2"/>
            </p:custDataLst>
            <p:extLst/>
          </p:nvPr>
        </p:nvGraphicFramePr>
        <p:xfrm>
          <a:off x="634641" y="2133600"/>
          <a:ext cx="3879850" cy="3033712"/>
        </p:xfrm>
        <a:graphic>
          <a:graphicData uri="http://schemas.openxmlformats.org/presentationml/2006/ole">
            <mc:AlternateContent xmlns:mc="http://schemas.openxmlformats.org/markup-compatibility/2006">
              <mc:Choice xmlns:v="urn:schemas-microsoft-com:vml" Requires="v">
                <p:oleObj spid="_x0000_s116738" name="Visio" r:id="rId8" imgW="2120798" imgH="1734922" progId="Visio.Drawing.11">
                  <p:embed/>
                </p:oleObj>
              </mc:Choice>
              <mc:Fallback>
                <p:oleObj name="Visio" r:id="rId8" imgW="2120798" imgH="1734922"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641" y="2133600"/>
                        <a:ext cx="3879850" cy="303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6"/>
          <p:cNvSpPr txBox="1">
            <a:spLocks noChangeArrowheads="1"/>
          </p:cNvSpPr>
          <p:nvPr>
            <p:custDataLst>
              <p:tags r:id="rId3"/>
            </p:custDataLst>
          </p:nvPr>
        </p:nvSpPr>
        <p:spPr bwMode="auto">
          <a:xfrm>
            <a:off x="5029200" y="2395537"/>
            <a:ext cx="358775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i="1" dirty="0"/>
              <a:t>Data</a:t>
            </a:r>
            <a:r>
              <a:rPr lang="en-US" sz="3200" baseline="-25000" dirty="0"/>
              <a:t>2</a:t>
            </a:r>
            <a:r>
              <a:rPr lang="en-US" sz="3200" dirty="0"/>
              <a:t> = </a:t>
            </a:r>
            <a:r>
              <a:rPr lang="en-US" sz="3200" i="1" dirty="0"/>
              <a:t>A</a:t>
            </a:r>
            <a:r>
              <a:rPr lang="en-US" sz="3200" baseline="-25000" dirty="0"/>
              <a:t>1</a:t>
            </a:r>
            <a:r>
              <a:rPr lang="en-US" sz="3200" dirty="0"/>
              <a:t> </a:t>
            </a:r>
            <a:r>
              <a:rPr lang="en-US" sz="3200" dirty="0">
                <a:latin typeface="Symbol" pitchFamily="18" charset="2"/>
              </a:rPr>
              <a:t>Å</a:t>
            </a:r>
            <a:r>
              <a:rPr lang="en-US" sz="3200" dirty="0"/>
              <a:t> </a:t>
            </a:r>
            <a:r>
              <a:rPr lang="en-US" sz="3200" i="1" dirty="0"/>
              <a:t>A</a:t>
            </a:r>
            <a:r>
              <a:rPr lang="en-US" sz="3200" baseline="-25000" dirty="0"/>
              <a:t>0</a:t>
            </a:r>
          </a:p>
          <a:p>
            <a:pPr>
              <a:spcBef>
                <a:spcPct val="50000"/>
              </a:spcBef>
            </a:pPr>
            <a:r>
              <a:rPr lang="en-US" sz="3200" i="1" dirty="0"/>
              <a:t>Data</a:t>
            </a:r>
            <a:r>
              <a:rPr lang="en-US" sz="3200" baseline="-25000" dirty="0"/>
              <a:t>1</a:t>
            </a:r>
            <a:r>
              <a:rPr lang="en-US" sz="3200" dirty="0"/>
              <a:t> = </a:t>
            </a:r>
            <a:r>
              <a:rPr lang="en-US" sz="3200" i="1" dirty="0"/>
              <a:t>A</a:t>
            </a:r>
            <a:r>
              <a:rPr lang="en-US" sz="3200" baseline="-25000" dirty="0"/>
              <a:t>1</a:t>
            </a:r>
            <a:r>
              <a:rPr lang="en-US" sz="3200" dirty="0"/>
              <a:t> + </a:t>
            </a:r>
            <a:r>
              <a:rPr lang="en-US" sz="3200" i="1" dirty="0"/>
              <a:t>A</a:t>
            </a:r>
            <a:r>
              <a:rPr lang="en-US" sz="3200" baseline="-25000" dirty="0"/>
              <a:t>0</a:t>
            </a:r>
          </a:p>
          <a:p>
            <a:pPr>
              <a:spcBef>
                <a:spcPct val="50000"/>
              </a:spcBef>
            </a:pPr>
            <a:r>
              <a:rPr lang="en-US" sz="3200" i="1" dirty="0"/>
              <a:t>Data</a:t>
            </a:r>
            <a:r>
              <a:rPr lang="en-US" sz="3200" baseline="-25000" dirty="0"/>
              <a:t>0</a:t>
            </a:r>
            <a:r>
              <a:rPr lang="en-US" sz="3200" dirty="0"/>
              <a:t> = </a:t>
            </a:r>
            <a:r>
              <a:rPr lang="en-US" sz="3200" i="1" dirty="0"/>
              <a:t>A</a:t>
            </a:r>
            <a:r>
              <a:rPr lang="en-US" sz="3200" baseline="-25000" dirty="0"/>
              <a:t>1</a:t>
            </a:r>
            <a:r>
              <a:rPr lang="en-US" sz="3200" i="1" dirty="0"/>
              <a:t>A</a:t>
            </a:r>
            <a:r>
              <a:rPr lang="en-US" sz="3200" baseline="-25000" dirty="0"/>
              <a:t>0</a:t>
            </a:r>
          </a:p>
        </p:txBody>
      </p:sp>
      <p:sp>
        <p:nvSpPr>
          <p:cNvPr id="6" name="Line 8"/>
          <p:cNvSpPr>
            <a:spLocks noChangeShapeType="1"/>
          </p:cNvSpPr>
          <p:nvPr>
            <p:custDataLst>
              <p:tags r:id="rId4"/>
            </p:custDataLst>
          </p:nvPr>
        </p:nvSpPr>
        <p:spPr bwMode="auto">
          <a:xfrm>
            <a:off x="6673362" y="3219207"/>
            <a:ext cx="3810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9"/>
          <p:cNvSpPr>
            <a:spLocks noChangeShapeType="1"/>
          </p:cNvSpPr>
          <p:nvPr>
            <p:custDataLst>
              <p:tags r:id="rId5"/>
            </p:custDataLst>
          </p:nvPr>
        </p:nvSpPr>
        <p:spPr bwMode="auto">
          <a:xfrm>
            <a:off x="6629400" y="3884613"/>
            <a:ext cx="3810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10"/>
          <p:cNvSpPr>
            <a:spLocks noChangeShapeType="1"/>
          </p:cNvSpPr>
          <p:nvPr>
            <p:custDataLst>
              <p:tags r:id="rId6"/>
            </p:custDataLst>
          </p:nvPr>
        </p:nvSpPr>
        <p:spPr bwMode="auto">
          <a:xfrm>
            <a:off x="7162800" y="3884613"/>
            <a:ext cx="381000"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460016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Logic with ROMs</a:t>
            </a:r>
          </a:p>
        </p:txBody>
      </p:sp>
      <p:sp>
        <p:nvSpPr>
          <p:cNvPr id="3" name="Content Placeholder 2"/>
          <p:cNvSpPr>
            <a:spLocks noGrp="1"/>
          </p:cNvSpPr>
          <p:nvPr>
            <p:ph idx="1"/>
          </p:nvPr>
        </p:nvSpPr>
        <p:spPr/>
        <p:txBody>
          <a:bodyPr/>
          <a:lstStyle/>
          <a:p>
            <a:r>
              <a:rPr lang="en-US" sz="2400" dirty="0">
                <a:cs typeface="Arial" charset="0"/>
              </a:rPr>
              <a:t>Implement the following logic functions using a 2</a:t>
            </a:r>
            <a:r>
              <a:rPr lang="en-US" sz="2400" baseline="30000" dirty="0">
                <a:cs typeface="Arial" charset="0"/>
              </a:rPr>
              <a:t>2</a:t>
            </a:r>
            <a:r>
              <a:rPr lang="en-US" sz="2400" dirty="0">
                <a:cs typeface="Arial" charset="0"/>
              </a:rPr>
              <a:t> </a:t>
            </a:r>
            <a:r>
              <a:rPr lang="en-US" sz="2400" dirty="0"/>
              <a:t>× 3-bit ROM:</a:t>
            </a:r>
          </a:p>
          <a:p>
            <a:pPr lvl="1">
              <a:buFontTx/>
              <a:buChar char="–"/>
            </a:pPr>
            <a:r>
              <a:rPr lang="en-US" sz="2000" i="1" dirty="0"/>
              <a:t>X</a:t>
            </a:r>
            <a:r>
              <a:rPr lang="en-US" sz="2000" dirty="0"/>
              <a:t> = </a:t>
            </a:r>
            <a:r>
              <a:rPr lang="en-US" sz="2000" i="1" dirty="0"/>
              <a:t>AB</a:t>
            </a:r>
          </a:p>
          <a:p>
            <a:pPr lvl="1">
              <a:buFontTx/>
              <a:buChar char="–"/>
            </a:pPr>
            <a:r>
              <a:rPr lang="en-US" sz="2000" i="1" dirty="0"/>
              <a:t>Y</a:t>
            </a:r>
            <a:r>
              <a:rPr lang="en-US" sz="2000" dirty="0"/>
              <a:t> = </a:t>
            </a:r>
            <a:r>
              <a:rPr lang="en-US" sz="2000" i="1" dirty="0"/>
              <a:t>A</a:t>
            </a:r>
            <a:r>
              <a:rPr lang="en-US" sz="2000" dirty="0"/>
              <a:t> + </a:t>
            </a:r>
            <a:r>
              <a:rPr lang="en-US" sz="2000" i="1" dirty="0"/>
              <a:t>B</a:t>
            </a:r>
          </a:p>
          <a:p>
            <a:pPr lvl="1">
              <a:buFontTx/>
              <a:buChar char="–"/>
            </a:pPr>
            <a:r>
              <a:rPr lang="en-US" sz="2000" i="1" dirty="0"/>
              <a:t>Z</a:t>
            </a:r>
            <a:r>
              <a:rPr lang="en-US" sz="2000" dirty="0"/>
              <a:t> = </a:t>
            </a:r>
            <a:r>
              <a:rPr lang="en-US" sz="2000" i="1" dirty="0"/>
              <a:t>A B</a:t>
            </a:r>
          </a:p>
          <a:p>
            <a:endParaRPr lang="en-US" dirty="0"/>
          </a:p>
        </p:txBody>
      </p:sp>
      <p:graphicFrame>
        <p:nvGraphicFramePr>
          <p:cNvPr id="5" name="Object 8"/>
          <p:cNvGraphicFramePr>
            <a:graphicFrameLocks noChangeAspect="1"/>
          </p:cNvGraphicFramePr>
          <p:nvPr>
            <p:custDataLst>
              <p:tags r:id="rId2"/>
            </p:custDataLst>
          </p:nvPr>
        </p:nvGraphicFramePr>
        <p:xfrm>
          <a:off x="3429000" y="2374900"/>
          <a:ext cx="4495800" cy="3568700"/>
        </p:xfrm>
        <a:graphic>
          <a:graphicData uri="http://schemas.openxmlformats.org/presentationml/2006/ole">
            <mc:AlternateContent xmlns:mc="http://schemas.openxmlformats.org/markup-compatibility/2006">
              <mc:Choice xmlns:v="urn:schemas-microsoft-com:vml" Requires="v">
                <p:oleObj spid="_x0000_s117762" name="VISIO" r:id="rId5" imgW="2192040" imgH="1740240" progId="Visio.Drawing.6">
                  <p:embed/>
                </p:oleObj>
              </mc:Choice>
              <mc:Fallback>
                <p:oleObj name="VISIO" r:id="rId5" imgW="2192040" imgH="1740240" progId="Visio.Drawing.6">
                  <p:embed/>
                  <p:pic>
                    <p:nvPicPr>
                      <p:cNvPr id="0" name=""/>
                      <p:cNvPicPr>
                        <a:picLocks noChangeAspect="1" noChangeArrowheads="1"/>
                      </p:cNvPicPr>
                      <p:nvPr/>
                    </p:nvPicPr>
                    <p:blipFill>
                      <a:blip r:embed="rId6"/>
                      <a:srcRect/>
                      <a:stretch>
                        <a:fillRect/>
                      </a:stretch>
                    </p:blipFill>
                    <p:spPr bwMode="auto">
                      <a:xfrm>
                        <a:off x="3429000" y="2374900"/>
                        <a:ext cx="4495800" cy="3568700"/>
                      </a:xfrm>
                      <a:prstGeom prst="rect">
                        <a:avLst/>
                      </a:prstGeom>
                    </p:spPr>
                  </p:pic>
                </p:oleObj>
              </mc:Fallback>
            </mc:AlternateContent>
          </a:graphicData>
        </a:graphic>
      </p:graphicFrame>
      <p:sp>
        <p:nvSpPr>
          <p:cNvPr id="6" name="Line 7"/>
          <p:cNvSpPr>
            <a:spLocks noChangeShapeType="1"/>
          </p:cNvSpPr>
          <p:nvPr>
            <p:custDataLst>
              <p:tags r:id="rId3"/>
            </p:custDataLst>
          </p:nvPr>
        </p:nvSpPr>
        <p:spPr bwMode="auto">
          <a:xfrm>
            <a:off x="2057400" y="32004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2067168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Logic with ROMs</a:t>
            </a:r>
          </a:p>
        </p:txBody>
      </p:sp>
      <p:sp>
        <p:nvSpPr>
          <p:cNvPr id="3" name="Content Placeholder 2"/>
          <p:cNvSpPr>
            <a:spLocks noGrp="1"/>
          </p:cNvSpPr>
          <p:nvPr>
            <p:ph idx="1"/>
          </p:nvPr>
        </p:nvSpPr>
        <p:spPr/>
        <p:txBody>
          <a:bodyPr/>
          <a:lstStyle/>
          <a:p>
            <a:r>
              <a:rPr lang="en-US" sz="2400" dirty="0">
                <a:cs typeface="Arial" charset="0"/>
              </a:rPr>
              <a:t>Implement the following logic functions using a 2</a:t>
            </a:r>
            <a:r>
              <a:rPr lang="en-US" sz="2400" baseline="30000" dirty="0">
                <a:cs typeface="Arial" charset="0"/>
              </a:rPr>
              <a:t>2</a:t>
            </a:r>
            <a:r>
              <a:rPr lang="en-US" sz="2400" dirty="0">
                <a:cs typeface="Arial" charset="0"/>
              </a:rPr>
              <a:t> </a:t>
            </a:r>
            <a:r>
              <a:rPr lang="en-US" sz="2400" dirty="0"/>
              <a:t>× 3-bit ROM:</a:t>
            </a:r>
          </a:p>
          <a:p>
            <a:pPr lvl="1">
              <a:buFontTx/>
              <a:buChar char="–"/>
            </a:pPr>
            <a:r>
              <a:rPr lang="en-US" sz="2000" i="1" dirty="0"/>
              <a:t>X</a:t>
            </a:r>
            <a:r>
              <a:rPr lang="en-US" sz="2000" dirty="0"/>
              <a:t> = </a:t>
            </a:r>
            <a:r>
              <a:rPr lang="en-US" sz="2000" i="1" dirty="0"/>
              <a:t>AB</a:t>
            </a:r>
          </a:p>
          <a:p>
            <a:pPr lvl="1">
              <a:buFontTx/>
              <a:buChar char="–"/>
            </a:pPr>
            <a:r>
              <a:rPr lang="en-US" sz="2000" i="1" dirty="0"/>
              <a:t>Y</a:t>
            </a:r>
            <a:r>
              <a:rPr lang="en-US" sz="2000" dirty="0"/>
              <a:t> = </a:t>
            </a:r>
            <a:r>
              <a:rPr lang="en-US" sz="2000" i="1" dirty="0"/>
              <a:t>A</a:t>
            </a:r>
            <a:r>
              <a:rPr lang="en-US" sz="2000" dirty="0"/>
              <a:t> + </a:t>
            </a:r>
            <a:r>
              <a:rPr lang="en-US" sz="2000" i="1" dirty="0"/>
              <a:t>B</a:t>
            </a:r>
          </a:p>
          <a:p>
            <a:pPr lvl="1">
              <a:buFontTx/>
              <a:buChar char="–"/>
            </a:pPr>
            <a:r>
              <a:rPr lang="en-US" sz="2000" i="1" dirty="0"/>
              <a:t>Z</a:t>
            </a:r>
            <a:r>
              <a:rPr lang="en-US" sz="2000" dirty="0"/>
              <a:t> = </a:t>
            </a:r>
            <a:r>
              <a:rPr lang="en-US" sz="2000" i="1" dirty="0"/>
              <a:t>A B</a:t>
            </a:r>
          </a:p>
          <a:p>
            <a:endParaRPr lang="en-US" dirty="0"/>
          </a:p>
        </p:txBody>
      </p:sp>
      <p:graphicFrame>
        <p:nvGraphicFramePr>
          <p:cNvPr id="5" name="Object 8"/>
          <p:cNvGraphicFramePr>
            <a:graphicFrameLocks noChangeAspect="1"/>
          </p:cNvGraphicFramePr>
          <p:nvPr>
            <p:custDataLst>
              <p:tags r:id="rId2"/>
            </p:custDataLst>
          </p:nvPr>
        </p:nvGraphicFramePr>
        <p:xfrm>
          <a:off x="3429000" y="2374900"/>
          <a:ext cx="4495800" cy="3568700"/>
        </p:xfrm>
        <a:graphic>
          <a:graphicData uri="http://schemas.openxmlformats.org/presentationml/2006/ole">
            <mc:AlternateContent xmlns:mc="http://schemas.openxmlformats.org/markup-compatibility/2006">
              <mc:Choice xmlns:v="urn:schemas-microsoft-com:vml" Requires="v">
                <p:oleObj spid="_x0000_s118786" name="VISIO" r:id="rId5" imgW="2192040" imgH="1740240" progId="Visio.Drawing.6">
                  <p:embed/>
                </p:oleObj>
              </mc:Choice>
              <mc:Fallback>
                <p:oleObj name="VISIO" r:id="rId5" imgW="2192040" imgH="174024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374900"/>
                        <a:ext cx="4495800" cy="3568700"/>
                      </a:xfrm>
                      <a:prstGeom prst="rect">
                        <a:avLst/>
                      </a:prstGeom>
                    </p:spPr>
                  </p:pic>
                </p:oleObj>
              </mc:Fallback>
            </mc:AlternateContent>
          </a:graphicData>
        </a:graphic>
      </p:graphicFrame>
      <p:sp>
        <p:nvSpPr>
          <p:cNvPr id="6" name="Line 7"/>
          <p:cNvSpPr>
            <a:spLocks noChangeShapeType="1"/>
          </p:cNvSpPr>
          <p:nvPr>
            <p:custDataLst>
              <p:tags r:id="rId3"/>
            </p:custDataLst>
          </p:nvPr>
        </p:nvSpPr>
        <p:spPr bwMode="auto">
          <a:xfrm>
            <a:off x="2057400" y="32004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90604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 with Any Memory Array</a:t>
            </a:r>
          </a:p>
        </p:txBody>
      </p:sp>
      <p:graphicFrame>
        <p:nvGraphicFramePr>
          <p:cNvPr id="4" name="Object 5"/>
          <p:cNvGraphicFramePr>
            <a:graphicFrameLocks noGrp="1" noChangeAspect="1"/>
          </p:cNvGraphicFramePr>
          <p:nvPr>
            <p:ph sz="half" idx="4294967295"/>
            <p:custDataLst>
              <p:tags r:id="rId2"/>
            </p:custDataLst>
          </p:nvPr>
        </p:nvGraphicFramePr>
        <p:xfrm>
          <a:off x="1066800" y="1676400"/>
          <a:ext cx="6400800" cy="3417888"/>
        </p:xfrm>
        <a:graphic>
          <a:graphicData uri="http://schemas.openxmlformats.org/presentationml/2006/ole">
            <mc:AlternateContent xmlns:mc="http://schemas.openxmlformats.org/markup-compatibility/2006">
              <mc:Choice xmlns:v="urn:schemas-microsoft-com:vml" Requires="v">
                <p:oleObj spid="_x0000_s119810" name="VISIO" r:id="rId8" imgW="4036320" imgH="2255400" progId="Visio.Drawing.6">
                  <p:embed/>
                </p:oleObj>
              </mc:Choice>
              <mc:Fallback>
                <p:oleObj name="VISIO" r:id="rId8" imgW="4036320" imgH="225540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800" y="1676400"/>
                        <a:ext cx="6400800" cy="341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6"/>
          <p:cNvSpPr txBox="1">
            <a:spLocks noChangeArrowheads="1"/>
          </p:cNvSpPr>
          <p:nvPr>
            <p:custDataLst>
              <p:tags r:id="rId3"/>
            </p:custDataLst>
          </p:nvPr>
        </p:nvSpPr>
        <p:spPr bwMode="auto">
          <a:xfrm>
            <a:off x="135321" y="5368817"/>
            <a:ext cx="89324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i="1" dirty="0"/>
              <a:t>Data</a:t>
            </a:r>
            <a:r>
              <a:rPr lang="en-US" sz="3200" baseline="-25000" dirty="0"/>
              <a:t>2</a:t>
            </a:r>
            <a:r>
              <a:rPr lang="en-US" sz="3200" dirty="0"/>
              <a:t> = </a:t>
            </a:r>
            <a:r>
              <a:rPr lang="en-US" sz="3200" i="1" dirty="0"/>
              <a:t>A</a:t>
            </a:r>
            <a:r>
              <a:rPr lang="en-US" sz="3200" baseline="-25000" dirty="0"/>
              <a:t>1</a:t>
            </a:r>
            <a:r>
              <a:rPr lang="en-US" sz="3200" dirty="0"/>
              <a:t> </a:t>
            </a:r>
            <a:r>
              <a:rPr lang="en-US" sz="3200" dirty="0">
                <a:latin typeface="Symbol" pitchFamily="18" charset="2"/>
              </a:rPr>
              <a:t>Å</a:t>
            </a:r>
            <a:r>
              <a:rPr lang="en-US" sz="3200" dirty="0"/>
              <a:t> </a:t>
            </a:r>
            <a:r>
              <a:rPr lang="en-US" sz="3200" i="1" dirty="0"/>
              <a:t>A</a:t>
            </a:r>
            <a:r>
              <a:rPr lang="en-US" sz="3200" baseline="-25000" dirty="0"/>
              <a:t>0,</a:t>
            </a:r>
            <a:r>
              <a:rPr lang="en-US" sz="3200" dirty="0"/>
              <a:t> </a:t>
            </a:r>
            <a:r>
              <a:rPr lang="en-US" sz="3200" i="1" dirty="0"/>
              <a:t>Data</a:t>
            </a:r>
            <a:r>
              <a:rPr lang="en-US" sz="3200" baseline="-25000" dirty="0"/>
              <a:t>1</a:t>
            </a:r>
            <a:r>
              <a:rPr lang="en-US" sz="3200" dirty="0"/>
              <a:t> = </a:t>
            </a:r>
            <a:r>
              <a:rPr lang="en-US" sz="3200" i="1" dirty="0"/>
              <a:t>A</a:t>
            </a:r>
            <a:r>
              <a:rPr lang="en-US" sz="3200" baseline="-25000" dirty="0"/>
              <a:t>1</a:t>
            </a:r>
            <a:r>
              <a:rPr lang="en-US" sz="3200" dirty="0"/>
              <a:t> + </a:t>
            </a:r>
            <a:r>
              <a:rPr lang="en-US" sz="3200" i="1" dirty="0"/>
              <a:t>A</a:t>
            </a:r>
            <a:r>
              <a:rPr lang="en-US" sz="3200" baseline="-25000" dirty="0"/>
              <a:t>0, </a:t>
            </a:r>
            <a:r>
              <a:rPr lang="en-US" sz="3200" i="1" dirty="0"/>
              <a:t>Data</a:t>
            </a:r>
            <a:r>
              <a:rPr lang="en-US" sz="3200" baseline="-25000" dirty="0"/>
              <a:t>0</a:t>
            </a:r>
            <a:r>
              <a:rPr lang="en-US" sz="3200" dirty="0"/>
              <a:t> = </a:t>
            </a:r>
            <a:r>
              <a:rPr lang="en-US" sz="3200" i="1" dirty="0"/>
              <a:t>A</a:t>
            </a:r>
            <a:r>
              <a:rPr lang="en-US" sz="3200" baseline="-25000" dirty="0"/>
              <a:t>1</a:t>
            </a:r>
            <a:r>
              <a:rPr lang="en-US" sz="3200" i="1" dirty="0"/>
              <a:t>A</a:t>
            </a:r>
            <a:r>
              <a:rPr lang="en-US" sz="3200" baseline="-25000" dirty="0"/>
              <a:t>0</a:t>
            </a:r>
          </a:p>
        </p:txBody>
      </p:sp>
      <p:sp>
        <p:nvSpPr>
          <p:cNvPr id="6" name="Line 7"/>
          <p:cNvSpPr>
            <a:spLocks noChangeShapeType="1"/>
          </p:cNvSpPr>
          <p:nvPr>
            <p:custDataLst>
              <p:tags r:id="rId4"/>
            </p:custDataLst>
          </p:nvPr>
        </p:nvSpPr>
        <p:spPr bwMode="auto">
          <a:xfrm>
            <a:off x="5105400" y="5402816"/>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7"/>
          <p:cNvSpPr>
            <a:spLocks noChangeShapeType="1"/>
          </p:cNvSpPr>
          <p:nvPr>
            <p:custDataLst>
              <p:tags r:id="rId5"/>
            </p:custDataLst>
          </p:nvPr>
        </p:nvSpPr>
        <p:spPr bwMode="auto">
          <a:xfrm>
            <a:off x="8153400" y="540857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7"/>
          <p:cNvSpPr>
            <a:spLocks noChangeShapeType="1"/>
          </p:cNvSpPr>
          <p:nvPr>
            <p:custDataLst>
              <p:tags r:id="rId6"/>
            </p:custDataLst>
          </p:nvPr>
        </p:nvSpPr>
        <p:spPr bwMode="auto">
          <a:xfrm>
            <a:off x="8610600" y="5403814"/>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524638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 with Memory Arrays</a:t>
            </a:r>
          </a:p>
        </p:txBody>
      </p:sp>
      <p:sp>
        <p:nvSpPr>
          <p:cNvPr id="3" name="Content Placeholder 2"/>
          <p:cNvSpPr>
            <a:spLocks noGrp="1"/>
          </p:cNvSpPr>
          <p:nvPr>
            <p:ph idx="1"/>
          </p:nvPr>
        </p:nvSpPr>
        <p:spPr/>
        <p:txBody>
          <a:bodyPr/>
          <a:lstStyle/>
          <a:p>
            <a:r>
              <a:rPr lang="en-US" sz="2400" dirty="0">
                <a:cs typeface="Arial" charset="0"/>
              </a:rPr>
              <a:t>Implement the following logic functions using a 2</a:t>
            </a:r>
            <a:r>
              <a:rPr lang="en-US" sz="2400" baseline="30000" dirty="0">
                <a:cs typeface="Arial" charset="0"/>
              </a:rPr>
              <a:t>2</a:t>
            </a:r>
            <a:r>
              <a:rPr lang="en-US" sz="2400" dirty="0">
                <a:cs typeface="Arial" charset="0"/>
              </a:rPr>
              <a:t> </a:t>
            </a:r>
            <a:r>
              <a:rPr lang="en-US" sz="2400" dirty="0"/>
              <a:t>× 3-bit memory array:</a:t>
            </a:r>
          </a:p>
          <a:p>
            <a:pPr lvl="1">
              <a:buFontTx/>
              <a:buChar char="–"/>
            </a:pPr>
            <a:r>
              <a:rPr lang="en-US" sz="2000" i="1" dirty="0"/>
              <a:t>X</a:t>
            </a:r>
            <a:r>
              <a:rPr lang="en-US" sz="2000" dirty="0"/>
              <a:t> = </a:t>
            </a:r>
            <a:r>
              <a:rPr lang="en-US" sz="2000" i="1" dirty="0"/>
              <a:t>AB</a:t>
            </a:r>
          </a:p>
          <a:p>
            <a:pPr lvl="1">
              <a:buFontTx/>
              <a:buChar char="–"/>
            </a:pPr>
            <a:r>
              <a:rPr lang="en-US" sz="2000" i="1" dirty="0"/>
              <a:t>Y</a:t>
            </a:r>
            <a:r>
              <a:rPr lang="en-US" sz="2000" dirty="0"/>
              <a:t> = </a:t>
            </a:r>
            <a:r>
              <a:rPr lang="en-US" sz="2000" i="1" dirty="0"/>
              <a:t>A</a:t>
            </a:r>
            <a:r>
              <a:rPr lang="en-US" sz="2000" dirty="0"/>
              <a:t> + </a:t>
            </a:r>
            <a:r>
              <a:rPr lang="en-US" sz="2000" i="1" dirty="0"/>
              <a:t>B</a:t>
            </a:r>
          </a:p>
          <a:p>
            <a:pPr lvl="1">
              <a:buFontTx/>
              <a:buChar char="–"/>
            </a:pPr>
            <a:r>
              <a:rPr lang="en-US" sz="2000" i="1" dirty="0"/>
              <a:t>Z</a:t>
            </a:r>
            <a:r>
              <a:rPr lang="en-US" sz="2000" dirty="0"/>
              <a:t> = </a:t>
            </a:r>
            <a:r>
              <a:rPr lang="en-US" sz="2000" i="1" dirty="0"/>
              <a:t>A B</a:t>
            </a:r>
          </a:p>
          <a:p>
            <a:endParaRPr lang="en-US" dirty="0"/>
          </a:p>
        </p:txBody>
      </p:sp>
      <p:sp>
        <p:nvSpPr>
          <p:cNvPr id="4" name="Line 7"/>
          <p:cNvSpPr>
            <a:spLocks noChangeShapeType="1"/>
          </p:cNvSpPr>
          <p:nvPr>
            <p:custDataLst>
              <p:tags r:id="rId1"/>
            </p:custDataLst>
          </p:nvPr>
        </p:nvSpPr>
        <p:spPr bwMode="auto">
          <a:xfrm>
            <a:off x="2057400" y="32004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78802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 with Memory Arrays</a:t>
            </a:r>
          </a:p>
        </p:txBody>
      </p:sp>
      <p:sp>
        <p:nvSpPr>
          <p:cNvPr id="3" name="Content Placeholder 2"/>
          <p:cNvSpPr>
            <a:spLocks noGrp="1"/>
          </p:cNvSpPr>
          <p:nvPr>
            <p:ph idx="1"/>
          </p:nvPr>
        </p:nvSpPr>
        <p:spPr/>
        <p:txBody>
          <a:bodyPr/>
          <a:lstStyle/>
          <a:p>
            <a:r>
              <a:rPr lang="en-US" sz="2400" dirty="0">
                <a:cs typeface="Arial" charset="0"/>
              </a:rPr>
              <a:t>Implement the following logic functions using a 2</a:t>
            </a:r>
            <a:r>
              <a:rPr lang="en-US" sz="2400" baseline="30000" dirty="0">
                <a:cs typeface="Arial" charset="0"/>
              </a:rPr>
              <a:t>2</a:t>
            </a:r>
            <a:r>
              <a:rPr lang="en-US" sz="2400" dirty="0">
                <a:cs typeface="Arial" charset="0"/>
              </a:rPr>
              <a:t> </a:t>
            </a:r>
            <a:r>
              <a:rPr lang="en-US" sz="2400" dirty="0"/>
              <a:t>× 3-bit memory array:</a:t>
            </a:r>
          </a:p>
          <a:p>
            <a:pPr lvl="1">
              <a:buFontTx/>
              <a:buChar char="–"/>
            </a:pPr>
            <a:r>
              <a:rPr lang="en-US" sz="2000" i="1" dirty="0"/>
              <a:t>X</a:t>
            </a:r>
            <a:r>
              <a:rPr lang="en-US" sz="2000" dirty="0"/>
              <a:t> = </a:t>
            </a:r>
            <a:r>
              <a:rPr lang="en-US" sz="2000" i="1" dirty="0"/>
              <a:t>AB</a:t>
            </a:r>
          </a:p>
          <a:p>
            <a:pPr lvl="1">
              <a:buFontTx/>
              <a:buChar char="–"/>
            </a:pPr>
            <a:r>
              <a:rPr lang="en-US" sz="2000" i="1" dirty="0"/>
              <a:t>Y</a:t>
            </a:r>
            <a:r>
              <a:rPr lang="en-US" sz="2000" dirty="0"/>
              <a:t> = </a:t>
            </a:r>
            <a:r>
              <a:rPr lang="en-US" sz="2000" i="1" dirty="0"/>
              <a:t>A</a:t>
            </a:r>
            <a:r>
              <a:rPr lang="en-US" sz="2000" dirty="0"/>
              <a:t> + </a:t>
            </a:r>
            <a:r>
              <a:rPr lang="en-US" sz="2000" i="1" dirty="0"/>
              <a:t>B</a:t>
            </a:r>
          </a:p>
          <a:p>
            <a:pPr lvl="1">
              <a:buFontTx/>
              <a:buChar char="–"/>
            </a:pPr>
            <a:r>
              <a:rPr lang="en-US" sz="2000" i="1" dirty="0"/>
              <a:t>Z</a:t>
            </a:r>
            <a:r>
              <a:rPr lang="en-US" sz="2000" dirty="0"/>
              <a:t> = </a:t>
            </a:r>
            <a:r>
              <a:rPr lang="en-US" sz="2000" i="1" dirty="0"/>
              <a:t>A B</a:t>
            </a:r>
          </a:p>
          <a:p>
            <a:endParaRPr lang="en-US" dirty="0"/>
          </a:p>
        </p:txBody>
      </p:sp>
      <p:graphicFrame>
        <p:nvGraphicFramePr>
          <p:cNvPr id="4" name="Object 8"/>
          <p:cNvGraphicFramePr>
            <a:graphicFrameLocks noChangeAspect="1"/>
          </p:cNvGraphicFramePr>
          <p:nvPr>
            <p:custDataLst>
              <p:tags r:id="rId2"/>
            </p:custDataLst>
          </p:nvPr>
        </p:nvGraphicFramePr>
        <p:xfrm>
          <a:off x="2286000" y="2585601"/>
          <a:ext cx="6629400" cy="3709987"/>
        </p:xfrm>
        <a:graphic>
          <a:graphicData uri="http://schemas.openxmlformats.org/presentationml/2006/ole">
            <mc:AlternateContent xmlns:mc="http://schemas.openxmlformats.org/markup-compatibility/2006">
              <mc:Choice xmlns:v="urn:schemas-microsoft-com:vml" Requires="v">
                <p:oleObj spid="_x0000_s120834" name="VISIO" r:id="rId5" imgW="3992760" imgH="2233800" progId="Visio.Drawing.6">
                  <p:embed/>
                </p:oleObj>
              </mc:Choice>
              <mc:Fallback>
                <p:oleObj name="VISIO" r:id="rId5" imgW="3992760" imgH="223380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2585601"/>
                        <a:ext cx="6629400" cy="3709987"/>
                      </a:xfrm>
                      <a:prstGeom prst="rect">
                        <a:avLst/>
                      </a:prstGeom>
                    </p:spPr>
                  </p:pic>
                </p:oleObj>
              </mc:Fallback>
            </mc:AlternateContent>
          </a:graphicData>
        </a:graphic>
      </p:graphicFrame>
      <p:sp>
        <p:nvSpPr>
          <p:cNvPr id="5" name="Line 7"/>
          <p:cNvSpPr>
            <a:spLocks noChangeShapeType="1"/>
          </p:cNvSpPr>
          <p:nvPr>
            <p:custDataLst>
              <p:tags r:id="rId3"/>
            </p:custDataLst>
          </p:nvPr>
        </p:nvSpPr>
        <p:spPr bwMode="auto">
          <a:xfrm>
            <a:off x="2057400" y="32004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7226905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 with Memory Arrays</a:t>
            </a:r>
          </a:p>
        </p:txBody>
      </p:sp>
      <p:sp>
        <p:nvSpPr>
          <p:cNvPr id="3" name="Content Placeholder 2"/>
          <p:cNvSpPr>
            <a:spLocks noGrp="1"/>
          </p:cNvSpPr>
          <p:nvPr>
            <p:ph idx="1"/>
          </p:nvPr>
        </p:nvSpPr>
        <p:spPr>
          <a:xfrm>
            <a:off x="457200" y="1600201"/>
            <a:ext cx="8229600" cy="533400"/>
          </a:xfrm>
        </p:spPr>
        <p:txBody>
          <a:bodyPr>
            <a:normAutofit fontScale="55000" lnSpcReduction="20000"/>
          </a:bodyPr>
          <a:lstStyle/>
          <a:p>
            <a:r>
              <a:rPr lang="en-US" dirty="0">
                <a:cs typeface="Arial" charset="0"/>
              </a:rPr>
              <a:t>Called </a:t>
            </a:r>
            <a:r>
              <a:rPr lang="en-US" i="1" dirty="0">
                <a:cs typeface="Arial" charset="0"/>
              </a:rPr>
              <a:t>lookup tables </a:t>
            </a:r>
            <a:r>
              <a:rPr lang="en-US" dirty="0">
                <a:cs typeface="Arial" charset="0"/>
              </a:rPr>
              <a:t>(LUTs): look up output at each input combination (address)</a:t>
            </a:r>
            <a:endParaRPr lang="en-US" i="1" dirty="0"/>
          </a:p>
          <a:p>
            <a:endParaRPr lang="en-US" dirty="0"/>
          </a:p>
        </p:txBody>
      </p:sp>
      <p:graphicFrame>
        <p:nvGraphicFramePr>
          <p:cNvPr id="4" name="Object 7"/>
          <p:cNvGraphicFramePr>
            <a:graphicFrameLocks noChangeAspect="1"/>
          </p:cNvGraphicFramePr>
          <p:nvPr>
            <p:custDataLst>
              <p:tags r:id="rId2"/>
            </p:custDataLst>
          </p:nvPr>
        </p:nvGraphicFramePr>
        <p:xfrm>
          <a:off x="1981200" y="2057400"/>
          <a:ext cx="5181600" cy="4348162"/>
        </p:xfrm>
        <a:graphic>
          <a:graphicData uri="http://schemas.openxmlformats.org/presentationml/2006/ole">
            <mc:AlternateContent xmlns:mc="http://schemas.openxmlformats.org/markup-compatibility/2006">
              <mc:Choice xmlns:v="urn:schemas-microsoft-com:vml" Requires="v">
                <p:oleObj spid="_x0000_s121858" name="VISIO" r:id="rId4" imgW="2898360" imgH="2431800" progId="Visio.Drawing.6">
                  <p:embed/>
                </p:oleObj>
              </mc:Choice>
              <mc:Fallback>
                <p:oleObj name="VISIO" r:id="rId4" imgW="2898360" imgH="24318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057400"/>
                        <a:ext cx="5181600" cy="4348162"/>
                      </a:xfrm>
                      <a:prstGeom prst="rect">
                        <a:avLst/>
                      </a:prstGeom>
                    </p:spPr>
                  </p:pic>
                </p:oleObj>
              </mc:Fallback>
            </mc:AlternateContent>
          </a:graphicData>
        </a:graphic>
      </p:graphicFrame>
    </p:spTree>
    <p:extLst>
      <p:ext uri="{BB962C8B-B14F-4D97-AF65-F5344CB8AC3E}">
        <p14:creationId xmlns:p14="http://schemas.microsoft.com/office/powerpoint/2010/main" val="9203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Ripple-Carry Adder</a:t>
            </a:r>
          </a:p>
        </p:txBody>
      </p:sp>
      <p:sp>
        <p:nvSpPr>
          <p:cNvPr id="3" name="Content Placeholder 2"/>
          <p:cNvSpPr>
            <a:spLocks noGrp="1"/>
          </p:cNvSpPr>
          <p:nvPr>
            <p:ph idx="1"/>
          </p:nvPr>
        </p:nvSpPr>
        <p:spPr>
          <a:xfrm>
            <a:off x="457200" y="1600201"/>
            <a:ext cx="8229600" cy="1981200"/>
          </a:xfrm>
        </p:spPr>
        <p:txBody>
          <a:bodyPr/>
          <a:lstStyle/>
          <a:p>
            <a:r>
              <a:rPr lang="en-US" dirty="0"/>
              <a:t>Chain 1-bit adders together</a:t>
            </a:r>
          </a:p>
          <a:p>
            <a:r>
              <a:rPr lang="en-US" dirty="0"/>
              <a:t>Carry ripples through entire chain</a:t>
            </a:r>
          </a:p>
          <a:p>
            <a:r>
              <a:rPr lang="en-US" dirty="0"/>
              <a:t>Disadvantage: </a:t>
            </a:r>
            <a:r>
              <a:rPr lang="en-US" dirty="0">
                <a:solidFill>
                  <a:schemeClr val="accent1"/>
                </a:solidFill>
              </a:rPr>
              <a:t>slow</a:t>
            </a:r>
          </a:p>
          <a:p>
            <a:endParaRPr lang="en-US" dirty="0"/>
          </a:p>
        </p:txBody>
      </p:sp>
      <p:graphicFrame>
        <p:nvGraphicFramePr>
          <p:cNvPr id="4" name="Object 4"/>
          <p:cNvGraphicFramePr>
            <a:graphicFrameLocks noChangeAspect="1"/>
          </p:cNvGraphicFramePr>
          <p:nvPr>
            <p:custDataLst>
              <p:tags r:id="rId2"/>
            </p:custDataLst>
            <p:extLst>
              <p:ext uri="{D42A27DB-BD31-4B8C-83A1-F6EECF244321}">
                <p14:modId xmlns:p14="http://schemas.microsoft.com/office/powerpoint/2010/main" val="557277737"/>
              </p:ext>
            </p:extLst>
          </p:nvPr>
        </p:nvGraphicFramePr>
        <p:xfrm>
          <a:off x="609600" y="3732434"/>
          <a:ext cx="8153400" cy="1779588"/>
        </p:xfrm>
        <a:graphic>
          <a:graphicData uri="http://schemas.openxmlformats.org/presentationml/2006/ole">
            <mc:AlternateContent xmlns:mc="http://schemas.openxmlformats.org/markup-compatibility/2006">
              <mc:Choice xmlns:v="urn:schemas-microsoft-com:vml" Requires="v">
                <p:oleObj spid="_x0000_s77842" name="VISIO" r:id="rId4" imgW="3135960" imgH="684360" progId="Visio.Drawing.6">
                  <p:embed/>
                </p:oleObj>
              </mc:Choice>
              <mc:Fallback>
                <p:oleObj name="VISIO" r:id="rId4" imgW="3135960" imgH="68436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732434"/>
                        <a:ext cx="8153400" cy="1779588"/>
                      </a:xfrm>
                      <a:prstGeom prst="rect">
                        <a:avLst/>
                      </a:prstGeom>
                    </p:spPr>
                  </p:pic>
                </p:oleObj>
              </mc:Fallback>
            </mc:AlternateContent>
          </a:graphicData>
        </a:graphic>
      </p:graphicFrame>
    </p:spTree>
    <p:extLst>
      <p:ext uri="{BB962C8B-B14F-4D97-AF65-F5344CB8AC3E}">
        <p14:creationId xmlns:p14="http://schemas.microsoft.com/office/powerpoint/2010/main" val="26471046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Multi-ported Memories</a:t>
            </a:r>
          </a:p>
        </p:txBody>
      </p:sp>
      <p:sp>
        <p:nvSpPr>
          <p:cNvPr id="3" name="Content Placeholder 2"/>
          <p:cNvSpPr>
            <a:spLocks noGrp="1"/>
          </p:cNvSpPr>
          <p:nvPr>
            <p:ph idx="1"/>
          </p:nvPr>
        </p:nvSpPr>
        <p:spPr>
          <a:xfrm>
            <a:off x="457200" y="1600201"/>
            <a:ext cx="8229600" cy="1828800"/>
          </a:xfrm>
        </p:spPr>
        <p:txBody>
          <a:bodyPr>
            <a:normAutofit fontScale="92500" lnSpcReduction="10000"/>
          </a:bodyPr>
          <a:lstStyle/>
          <a:p>
            <a:pPr>
              <a:buFontTx/>
              <a:buChar char="•"/>
            </a:pPr>
            <a:r>
              <a:rPr lang="en-US" sz="2400" b="1" dirty="0">
                <a:solidFill>
                  <a:schemeClr val="accent1"/>
                </a:solidFill>
                <a:cs typeface="Arial" charset="0"/>
              </a:rPr>
              <a:t>Port:</a:t>
            </a:r>
            <a:r>
              <a:rPr lang="en-US" sz="2400" dirty="0">
                <a:solidFill>
                  <a:schemeClr val="accent1"/>
                </a:solidFill>
                <a:cs typeface="Arial" charset="0"/>
              </a:rPr>
              <a:t> </a:t>
            </a:r>
            <a:r>
              <a:rPr lang="en-US" sz="2400" dirty="0">
                <a:cs typeface="Arial" charset="0"/>
              </a:rPr>
              <a:t>address/data pair</a:t>
            </a:r>
          </a:p>
          <a:p>
            <a:pPr>
              <a:buFontTx/>
              <a:buChar char="•"/>
            </a:pPr>
            <a:r>
              <a:rPr lang="en-US" sz="2400" dirty="0">
                <a:cs typeface="Arial" charset="0"/>
              </a:rPr>
              <a:t>3-ported memory</a:t>
            </a:r>
          </a:p>
          <a:p>
            <a:pPr lvl="1">
              <a:buFontTx/>
              <a:buChar char="–"/>
            </a:pPr>
            <a:r>
              <a:rPr lang="en-US" sz="2000" dirty="0"/>
              <a:t>2 read ports (A1/RD1, A2/RD2)</a:t>
            </a:r>
          </a:p>
          <a:p>
            <a:pPr lvl="1">
              <a:buFontTx/>
              <a:buChar char="–"/>
            </a:pPr>
            <a:r>
              <a:rPr lang="en-US" sz="2000" dirty="0"/>
              <a:t>1 write port (A3/WD3, WE3 enables writing)</a:t>
            </a:r>
          </a:p>
          <a:p>
            <a:pPr>
              <a:buFontTx/>
              <a:buChar char="•"/>
            </a:pPr>
            <a:r>
              <a:rPr lang="en-US" sz="2400" b="1" dirty="0"/>
              <a:t>Register file:</a:t>
            </a:r>
            <a:r>
              <a:rPr lang="en-US" sz="2400" dirty="0"/>
              <a:t> small multi-ported memory</a:t>
            </a:r>
            <a:endParaRPr lang="en-US" sz="2400" b="1" dirty="0"/>
          </a:p>
          <a:p>
            <a:endParaRPr lang="en-US" dirty="0"/>
          </a:p>
        </p:txBody>
      </p:sp>
      <p:graphicFrame>
        <p:nvGraphicFramePr>
          <p:cNvPr id="4" name="Object 5"/>
          <p:cNvGraphicFramePr>
            <a:graphicFrameLocks noChangeAspect="1"/>
          </p:cNvGraphicFramePr>
          <p:nvPr>
            <p:custDataLst>
              <p:tags r:id="rId2"/>
            </p:custDataLst>
          </p:nvPr>
        </p:nvGraphicFramePr>
        <p:xfrm>
          <a:off x="2667000" y="3276600"/>
          <a:ext cx="3810000" cy="3044825"/>
        </p:xfrm>
        <a:graphic>
          <a:graphicData uri="http://schemas.openxmlformats.org/presentationml/2006/ole">
            <mc:AlternateContent xmlns:mc="http://schemas.openxmlformats.org/markup-compatibility/2006">
              <mc:Choice xmlns:v="urn:schemas-microsoft-com:vml" Requires="v">
                <p:oleObj spid="_x0000_s122882" name="VISIO" r:id="rId4" imgW="1114560" imgH="931680" progId="Visio.Drawing.6">
                  <p:embed/>
                </p:oleObj>
              </mc:Choice>
              <mc:Fallback>
                <p:oleObj name="VISIO" r:id="rId4" imgW="1114560" imgH="9316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276600"/>
                        <a:ext cx="3810000" cy="3044825"/>
                      </a:xfrm>
                      <a:prstGeom prst="rect">
                        <a:avLst/>
                      </a:prstGeom>
                    </p:spPr>
                  </p:pic>
                </p:oleObj>
              </mc:Fallback>
            </mc:AlternateContent>
          </a:graphicData>
        </a:graphic>
      </p:graphicFrame>
    </p:spTree>
    <p:extLst>
      <p:ext uri="{BB962C8B-B14F-4D97-AF65-F5344CB8AC3E}">
        <p14:creationId xmlns:p14="http://schemas.microsoft.com/office/powerpoint/2010/main" val="31675526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 Arrays</a:t>
            </a:r>
          </a:p>
        </p:txBody>
      </p:sp>
      <p:sp>
        <p:nvSpPr>
          <p:cNvPr id="3" name="Content Placeholder 2"/>
          <p:cNvSpPr>
            <a:spLocks noGrp="1"/>
          </p:cNvSpPr>
          <p:nvPr>
            <p:ph idx="1"/>
          </p:nvPr>
        </p:nvSpPr>
        <p:spPr/>
        <p:txBody>
          <a:bodyPr/>
          <a:lstStyle/>
          <a:p>
            <a:pPr>
              <a:buFontTx/>
              <a:buChar char="•"/>
            </a:pPr>
            <a:r>
              <a:rPr lang="en-US" b="1" dirty="0">
                <a:cs typeface="Arial" charset="0"/>
              </a:rPr>
              <a:t>PLAs </a:t>
            </a:r>
            <a:r>
              <a:rPr lang="en-US" dirty="0">
                <a:cs typeface="Arial" charset="0"/>
              </a:rPr>
              <a:t>(Programmable logic arrays)</a:t>
            </a:r>
          </a:p>
          <a:p>
            <a:pPr lvl="1">
              <a:buFontTx/>
              <a:buChar char="–"/>
            </a:pPr>
            <a:r>
              <a:rPr lang="en-US" sz="2600" dirty="0">
                <a:cs typeface="Arial" charset="0"/>
              </a:rPr>
              <a:t>AND array followed by OR array</a:t>
            </a:r>
          </a:p>
          <a:p>
            <a:pPr lvl="1">
              <a:buFontTx/>
              <a:buChar char="–"/>
            </a:pPr>
            <a:r>
              <a:rPr lang="en-US" sz="2600" dirty="0">
                <a:cs typeface="Arial" charset="0"/>
              </a:rPr>
              <a:t>Combinational logic only</a:t>
            </a:r>
          </a:p>
          <a:p>
            <a:pPr lvl="1">
              <a:buFontTx/>
              <a:buChar char="–"/>
            </a:pPr>
            <a:r>
              <a:rPr lang="en-US" sz="2600" dirty="0">
                <a:cs typeface="Arial" charset="0"/>
              </a:rPr>
              <a:t>Fixed internal connections</a:t>
            </a:r>
          </a:p>
          <a:p>
            <a:pPr>
              <a:buFontTx/>
              <a:buChar char="•"/>
            </a:pPr>
            <a:r>
              <a:rPr lang="en-US" b="1" dirty="0">
                <a:cs typeface="Arial" charset="0"/>
              </a:rPr>
              <a:t>FPGAs </a:t>
            </a:r>
            <a:r>
              <a:rPr lang="en-US" dirty="0">
                <a:cs typeface="Arial" charset="0"/>
              </a:rPr>
              <a:t>(Field programmable gate arrays)</a:t>
            </a:r>
          </a:p>
          <a:p>
            <a:pPr lvl="1">
              <a:buFontTx/>
              <a:buChar char="–"/>
            </a:pPr>
            <a:r>
              <a:rPr lang="en-US" sz="2600" dirty="0"/>
              <a:t>Array of Logic Elements (LEs)</a:t>
            </a:r>
          </a:p>
          <a:p>
            <a:pPr lvl="1">
              <a:buFontTx/>
              <a:buChar char="–"/>
            </a:pPr>
            <a:r>
              <a:rPr lang="en-US" sz="2600" dirty="0"/>
              <a:t>Combinational and sequential logic</a:t>
            </a:r>
          </a:p>
          <a:p>
            <a:pPr lvl="1">
              <a:buFontTx/>
              <a:buChar char="–"/>
            </a:pPr>
            <a:r>
              <a:rPr lang="en-US" sz="2600" dirty="0"/>
              <a:t>Programmable internal connections</a:t>
            </a:r>
          </a:p>
          <a:p>
            <a:endParaRPr lang="en-US" dirty="0"/>
          </a:p>
        </p:txBody>
      </p:sp>
    </p:spTree>
    <p:extLst>
      <p:ext uri="{BB962C8B-B14F-4D97-AF65-F5344CB8AC3E}">
        <p14:creationId xmlns:p14="http://schemas.microsoft.com/office/powerpoint/2010/main" val="38949336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PLAs</a:t>
            </a:r>
          </a:p>
        </p:txBody>
      </p:sp>
      <p:sp>
        <p:nvSpPr>
          <p:cNvPr id="3" name="Content Placeholder 2"/>
          <p:cNvSpPr>
            <a:spLocks noGrp="1"/>
          </p:cNvSpPr>
          <p:nvPr>
            <p:ph idx="1"/>
          </p:nvPr>
        </p:nvSpPr>
        <p:spPr/>
        <p:txBody>
          <a:bodyPr/>
          <a:lstStyle/>
          <a:p>
            <a:pPr>
              <a:buFontTx/>
              <a:buChar char="•"/>
            </a:pPr>
            <a:r>
              <a:rPr lang="en-US" dirty="0">
                <a:cs typeface="Arial" charset="0"/>
              </a:rPr>
              <a:t>X = ABC + ABC</a:t>
            </a:r>
          </a:p>
          <a:p>
            <a:pPr>
              <a:buFontTx/>
              <a:buChar char="•"/>
            </a:pPr>
            <a:r>
              <a:rPr lang="en-US" dirty="0">
                <a:cs typeface="Arial" charset="0"/>
              </a:rPr>
              <a:t>Y = AB</a:t>
            </a:r>
            <a:endParaRPr lang="en-US" dirty="0"/>
          </a:p>
          <a:p>
            <a:endParaRPr lang="en-US" dirty="0"/>
          </a:p>
        </p:txBody>
      </p:sp>
      <p:sp>
        <p:nvSpPr>
          <p:cNvPr id="4" name="Line 8"/>
          <p:cNvSpPr>
            <a:spLocks noChangeShapeType="1"/>
          </p:cNvSpPr>
          <p:nvPr>
            <p:custDataLst>
              <p:tags r:id="rId2"/>
            </p:custDataLst>
          </p:nvPr>
        </p:nvSpPr>
        <p:spPr bwMode="auto">
          <a:xfrm>
            <a:off x="1981200" y="22860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9"/>
          <p:cNvSpPr>
            <a:spLocks noChangeShapeType="1"/>
          </p:cNvSpPr>
          <p:nvPr>
            <p:custDataLst>
              <p:tags r:id="rId3"/>
            </p:custDataLst>
          </p:nvPr>
        </p:nvSpPr>
        <p:spPr bwMode="auto">
          <a:xfrm>
            <a:off x="1752600" y="1676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10"/>
          <p:cNvSpPr>
            <a:spLocks noChangeShapeType="1"/>
          </p:cNvSpPr>
          <p:nvPr>
            <p:custDataLst>
              <p:tags r:id="rId4"/>
            </p:custDataLst>
          </p:nvPr>
        </p:nvSpPr>
        <p:spPr bwMode="auto">
          <a:xfrm>
            <a:off x="1981200" y="1676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11"/>
          <p:cNvSpPr>
            <a:spLocks noChangeShapeType="1"/>
          </p:cNvSpPr>
          <p:nvPr>
            <p:custDataLst>
              <p:tags r:id="rId5"/>
            </p:custDataLst>
          </p:nvPr>
        </p:nvSpPr>
        <p:spPr bwMode="auto">
          <a:xfrm>
            <a:off x="3581400" y="1676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8" name="Object 5"/>
          <p:cNvGraphicFramePr>
            <a:graphicFrameLocks noChangeAspect="1"/>
          </p:cNvGraphicFramePr>
          <p:nvPr>
            <p:custDataLst>
              <p:tags r:id="rId6"/>
            </p:custDataLst>
          </p:nvPr>
        </p:nvGraphicFramePr>
        <p:xfrm>
          <a:off x="4046483" y="3138706"/>
          <a:ext cx="4267200" cy="2622550"/>
        </p:xfrm>
        <a:graphic>
          <a:graphicData uri="http://schemas.openxmlformats.org/presentationml/2006/ole">
            <mc:AlternateContent xmlns:mc="http://schemas.openxmlformats.org/markup-compatibility/2006">
              <mc:Choice xmlns:v="urn:schemas-microsoft-com:vml" Requires="v">
                <p:oleObj spid="_x0000_s123906" name="VISIO" r:id="rId9" imgW="3675960" imgH="2259720" progId="Visio.Drawing.6">
                  <p:embed/>
                </p:oleObj>
              </mc:Choice>
              <mc:Fallback>
                <p:oleObj name="VISIO" r:id="rId9" imgW="3675960" imgH="2259720"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6483" y="3138706"/>
                        <a:ext cx="4267200" cy="262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2"/>
          <p:cNvGraphicFramePr>
            <a:graphicFrameLocks noChangeAspect="1"/>
          </p:cNvGraphicFramePr>
          <p:nvPr>
            <p:custDataLst>
              <p:tags r:id="rId7"/>
            </p:custDataLst>
          </p:nvPr>
        </p:nvGraphicFramePr>
        <p:xfrm>
          <a:off x="4503683" y="1386106"/>
          <a:ext cx="3200400" cy="1747838"/>
        </p:xfrm>
        <a:graphic>
          <a:graphicData uri="http://schemas.openxmlformats.org/presentationml/2006/ole">
            <mc:AlternateContent xmlns:mc="http://schemas.openxmlformats.org/markup-compatibility/2006">
              <mc:Choice xmlns:v="urn:schemas-microsoft-com:vml" Requires="v">
                <p:oleObj spid="_x0000_s123907" name="VISIO" r:id="rId11" imgW="2447280" imgH="1335960" progId="Visio.Drawing.6">
                  <p:embed/>
                </p:oleObj>
              </mc:Choice>
              <mc:Fallback>
                <p:oleObj name="VISIO" r:id="rId11" imgW="2447280" imgH="1335960"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3683" y="1386106"/>
                        <a:ext cx="3200400" cy="174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7685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PLAs: Dot Notation</a:t>
            </a:r>
          </a:p>
        </p:txBody>
      </p:sp>
      <p:graphicFrame>
        <p:nvGraphicFramePr>
          <p:cNvPr id="4" name="Object 5"/>
          <p:cNvGraphicFramePr>
            <a:graphicFrameLocks noGrp="1" noChangeAspect="1"/>
          </p:cNvGraphicFramePr>
          <p:nvPr>
            <p:ph sz="half" idx="4294967295"/>
            <p:custDataLst>
              <p:tags r:id="rId2"/>
            </p:custDataLst>
          </p:nvPr>
        </p:nvGraphicFramePr>
        <p:xfrm>
          <a:off x="2530519" y="1315692"/>
          <a:ext cx="3429000" cy="1873667"/>
        </p:xfrm>
        <a:graphic>
          <a:graphicData uri="http://schemas.openxmlformats.org/presentationml/2006/ole">
            <mc:AlternateContent xmlns:mc="http://schemas.openxmlformats.org/markup-compatibility/2006">
              <mc:Choice xmlns:v="urn:schemas-microsoft-com:vml" Requires="v">
                <p:oleObj spid="_x0000_s124930" name="VISIO" r:id="rId5" imgW="2447280" imgH="1335960" progId="Visio.Drawing.6">
                  <p:embed/>
                </p:oleObj>
              </mc:Choice>
              <mc:Fallback>
                <p:oleObj name="VISIO" r:id="rId5" imgW="2447280" imgH="133596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0519" y="1315692"/>
                        <a:ext cx="3429000" cy="1873667"/>
                      </a:xfrm>
                      <a:prstGeom prst="rect">
                        <a:avLst/>
                      </a:prstGeom>
                    </p:spPr>
                  </p:pic>
                </p:oleObj>
              </mc:Fallback>
            </mc:AlternateContent>
          </a:graphicData>
        </a:graphic>
      </p:graphicFrame>
      <p:graphicFrame>
        <p:nvGraphicFramePr>
          <p:cNvPr id="5" name="Object 6"/>
          <p:cNvGraphicFramePr>
            <a:graphicFrameLocks noGrp="1" noChangeAspect="1"/>
          </p:cNvGraphicFramePr>
          <p:nvPr>
            <p:ph sz="half" idx="4294967295"/>
            <p:custDataLst>
              <p:tags r:id="rId3"/>
            </p:custDataLst>
          </p:nvPr>
        </p:nvGraphicFramePr>
        <p:xfrm>
          <a:off x="1600200" y="3124200"/>
          <a:ext cx="5289638" cy="3343275"/>
        </p:xfrm>
        <a:graphic>
          <a:graphicData uri="http://schemas.openxmlformats.org/presentationml/2006/ole">
            <mc:AlternateContent xmlns:mc="http://schemas.openxmlformats.org/markup-compatibility/2006">
              <mc:Choice xmlns:v="urn:schemas-microsoft-com:vml" Requires="v">
                <p:oleObj spid="_x0000_s124931" name="VISIO" r:id="rId7" imgW="3590280" imgH="2270880" progId="Visio.Drawing.6">
                  <p:embed/>
                </p:oleObj>
              </mc:Choice>
              <mc:Fallback>
                <p:oleObj name="VISIO" r:id="rId7" imgW="3590280" imgH="227088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3124200"/>
                        <a:ext cx="5289638" cy="3343275"/>
                      </a:xfrm>
                      <a:prstGeom prst="rect">
                        <a:avLst/>
                      </a:prstGeom>
                    </p:spPr>
                  </p:pic>
                </p:oleObj>
              </mc:Fallback>
            </mc:AlternateContent>
          </a:graphicData>
        </a:graphic>
      </p:graphicFrame>
    </p:spTree>
    <p:extLst>
      <p:ext uri="{BB962C8B-B14F-4D97-AF65-F5344CB8AC3E}">
        <p14:creationId xmlns:p14="http://schemas.microsoft.com/office/powerpoint/2010/main" val="26890743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a:t>
            </a:r>
          </a:p>
        </p:txBody>
      </p:sp>
      <p:sp>
        <p:nvSpPr>
          <p:cNvPr id="3" name="Content Placeholder 2"/>
          <p:cNvSpPr>
            <a:spLocks noGrp="1"/>
          </p:cNvSpPr>
          <p:nvPr>
            <p:ph idx="1"/>
          </p:nvPr>
        </p:nvSpPr>
        <p:spPr>
          <a:xfrm>
            <a:off x="457200" y="1600201"/>
            <a:ext cx="8229600" cy="2286000"/>
          </a:xfrm>
        </p:spPr>
        <p:txBody>
          <a:bodyPr>
            <a:normAutofit fontScale="85000" lnSpcReduction="20000"/>
          </a:bodyPr>
          <a:lstStyle/>
          <a:p>
            <a:r>
              <a:rPr lang="en-US" dirty="0"/>
              <a:t>Implement the following logic with ROM and PLA, respectively. Represent your implementation with the DOT notation.</a:t>
            </a:r>
          </a:p>
          <a:p>
            <a:pPr lvl="1"/>
            <a:r>
              <a:rPr lang="en-US" dirty="0"/>
              <a:t>X = ABC + AB + BC</a:t>
            </a:r>
          </a:p>
          <a:p>
            <a:pPr lvl="1"/>
            <a:r>
              <a:rPr lang="en-US" dirty="0"/>
              <a:t>Y = ABC + AB</a:t>
            </a:r>
          </a:p>
          <a:p>
            <a:pPr lvl="1"/>
            <a:r>
              <a:rPr lang="en-US" dirty="0"/>
              <a:t>Z = AB + BC</a:t>
            </a:r>
          </a:p>
        </p:txBody>
      </p:sp>
      <p:sp>
        <p:nvSpPr>
          <p:cNvPr id="4" name="Line 9"/>
          <p:cNvSpPr>
            <a:spLocks noChangeShapeType="1"/>
          </p:cNvSpPr>
          <p:nvPr>
            <p:custDataLst>
              <p:tags r:id="rId1"/>
            </p:custDataLst>
          </p:nvPr>
        </p:nvSpPr>
        <p:spPr bwMode="auto">
          <a:xfrm>
            <a:off x="2133600" y="26670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9"/>
          <p:cNvSpPr>
            <a:spLocks noChangeShapeType="1"/>
          </p:cNvSpPr>
          <p:nvPr>
            <p:custDataLst>
              <p:tags r:id="rId2"/>
            </p:custDataLst>
          </p:nvPr>
        </p:nvSpPr>
        <p:spPr bwMode="auto">
          <a:xfrm>
            <a:off x="2133600" y="30480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9"/>
          <p:cNvSpPr>
            <a:spLocks noChangeShapeType="1"/>
          </p:cNvSpPr>
          <p:nvPr>
            <p:custDataLst>
              <p:tags r:id="rId3"/>
            </p:custDataLst>
          </p:nvPr>
        </p:nvSpPr>
        <p:spPr bwMode="auto">
          <a:xfrm>
            <a:off x="3733800" y="26670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9"/>
          <p:cNvSpPr>
            <a:spLocks noChangeShapeType="1"/>
          </p:cNvSpPr>
          <p:nvPr>
            <p:custDataLst>
              <p:tags r:id="rId4"/>
            </p:custDataLst>
          </p:nvPr>
        </p:nvSpPr>
        <p:spPr bwMode="auto">
          <a:xfrm>
            <a:off x="2743200" y="33528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0467845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FPGA: Field Programmable Gate Array</a:t>
            </a:r>
          </a:p>
        </p:txBody>
      </p:sp>
      <p:sp>
        <p:nvSpPr>
          <p:cNvPr id="3" name="Content Placeholder 2"/>
          <p:cNvSpPr>
            <a:spLocks noGrp="1"/>
          </p:cNvSpPr>
          <p:nvPr>
            <p:ph idx="1"/>
          </p:nvPr>
        </p:nvSpPr>
        <p:spPr/>
        <p:txBody>
          <a:bodyPr/>
          <a:lstStyle/>
          <a:p>
            <a:pPr>
              <a:buFontTx/>
              <a:buChar char="•"/>
            </a:pPr>
            <a:r>
              <a:rPr lang="en-US" dirty="0">
                <a:cs typeface="Arial" charset="0"/>
              </a:rPr>
              <a:t>Composed of:</a:t>
            </a:r>
          </a:p>
          <a:p>
            <a:pPr lvl="1">
              <a:buFontTx/>
              <a:buChar char="–"/>
            </a:pPr>
            <a:r>
              <a:rPr lang="en-US" sz="2600" b="1" dirty="0">
                <a:solidFill>
                  <a:schemeClr val="accent1"/>
                </a:solidFill>
              </a:rPr>
              <a:t>LEs</a:t>
            </a:r>
            <a:r>
              <a:rPr lang="en-US" sz="2600" dirty="0">
                <a:solidFill>
                  <a:schemeClr val="accent2"/>
                </a:solidFill>
              </a:rPr>
              <a:t> </a:t>
            </a:r>
            <a:r>
              <a:rPr lang="en-US" sz="2600" dirty="0"/>
              <a:t>(Logic elements): perform logic</a:t>
            </a:r>
          </a:p>
          <a:p>
            <a:pPr lvl="1">
              <a:buFontTx/>
              <a:buChar char="–"/>
            </a:pPr>
            <a:r>
              <a:rPr lang="en-US" sz="2600" b="1" dirty="0">
                <a:solidFill>
                  <a:schemeClr val="accent1"/>
                </a:solidFill>
              </a:rPr>
              <a:t>IOEs</a:t>
            </a:r>
            <a:r>
              <a:rPr lang="en-US" sz="2600" dirty="0"/>
              <a:t> (Input/output elements): interface with outside world</a:t>
            </a:r>
          </a:p>
          <a:p>
            <a:pPr lvl="1">
              <a:buFontTx/>
              <a:buChar char="–"/>
            </a:pPr>
            <a:r>
              <a:rPr lang="en-US" sz="2600" b="1" dirty="0">
                <a:solidFill>
                  <a:schemeClr val="accent1"/>
                </a:solidFill>
              </a:rPr>
              <a:t>Programmable interconnection:</a:t>
            </a:r>
            <a:r>
              <a:rPr lang="en-US" sz="2600" dirty="0"/>
              <a:t> connect LEs and IOEs</a:t>
            </a:r>
          </a:p>
          <a:p>
            <a:pPr lvl="1">
              <a:buFontTx/>
              <a:buChar char="–"/>
            </a:pPr>
            <a:r>
              <a:rPr lang="en-US" sz="2600" dirty="0"/>
              <a:t>Some FPGAs include other building blocks such as multipliers and RAMs</a:t>
            </a:r>
          </a:p>
          <a:p>
            <a:endParaRPr lang="en-US" dirty="0"/>
          </a:p>
        </p:txBody>
      </p:sp>
    </p:spTree>
    <p:extLst>
      <p:ext uri="{BB962C8B-B14F-4D97-AF65-F5344CB8AC3E}">
        <p14:creationId xmlns:p14="http://schemas.microsoft.com/office/powerpoint/2010/main" val="17751791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FPGA Layout</a:t>
            </a:r>
          </a:p>
        </p:txBody>
      </p:sp>
      <p:pic>
        <p:nvPicPr>
          <p:cNvPr id="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834" y="1524000"/>
            <a:ext cx="4716331" cy="4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58702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 Logic Element</a:t>
            </a:r>
          </a:p>
        </p:txBody>
      </p:sp>
      <p:sp>
        <p:nvSpPr>
          <p:cNvPr id="3" name="Content Placeholder 2"/>
          <p:cNvSpPr>
            <a:spLocks noGrp="1"/>
          </p:cNvSpPr>
          <p:nvPr>
            <p:ph idx="1"/>
          </p:nvPr>
        </p:nvSpPr>
        <p:spPr/>
        <p:txBody>
          <a:bodyPr/>
          <a:lstStyle/>
          <a:p>
            <a:pPr>
              <a:buFontTx/>
              <a:buChar char="•"/>
            </a:pPr>
            <a:r>
              <a:rPr lang="en-US" dirty="0">
                <a:cs typeface="Arial" charset="0"/>
              </a:rPr>
              <a:t>Composed of:</a:t>
            </a:r>
          </a:p>
          <a:p>
            <a:pPr lvl="1">
              <a:buFontTx/>
              <a:buChar char="–"/>
            </a:pPr>
            <a:r>
              <a:rPr lang="en-US" sz="2600" b="1" dirty="0">
                <a:solidFill>
                  <a:schemeClr val="accent1"/>
                </a:solidFill>
              </a:rPr>
              <a:t>LUTs</a:t>
            </a:r>
            <a:r>
              <a:rPr lang="en-US" sz="2600" dirty="0">
                <a:solidFill>
                  <a:schemeClr val="accent2"/>
                </a:solidFill>
              </a:rPr>
              <a:t> </a:t>
            </a:r>
            <a:r>
              <a:rPr lang="en-US" sz="2600" dirty="0"/>
              <a:t>(lookup tables): perform combinational logic</a:t>
            </a:r>
          </a:p>
          <a:p>
            <a:pPr lvl="1">
              <a:buFontTx/>
              <a:buChar char="–"/>
            </a:pPr>
            <a:r>
              <a:rPr lang="en-US" sz="2600" b="1" dirty="0">
                <a:solidFill>
                  <a:schemeClr val="accent1"/>
                </a:solidFill>
              </a:rPr>
              <a:t>Flip-flops:</a:t>
            </a:r>
            <a:r>
              <a:rPr lang="en-US" sz="2600" dirty="0"/>
              <a:t> perform sequential logic</a:t>
            </a:r>
          </a:p>
          <a:p>
            <a:pPr lvl="1">
              <a:buFontTx/>
              <a:buChar char="–"/>
            </a:pPr>
            <a:r>
              <a:rPr lang="en-US" sz="2600" b="1" dirty="0">
                <a:solidFill>
                  <a:schemeClr val="accent1"/>
                </a:solidFill>
              </a:rPr>
              <a:t>Multiplexers:</a:t>
            </a:r>
            <a:r>
              <a:rPr lang="en-US" sz="2600" dirty="0"/>
              <a:t> connect LUTs and flip-flops</a:t>
            </a:r>
          </a:p>
          <a:p>
            <a:endParaRPr lang="en-US" dirty="0"/>
          </a:p>
        </p:txBody>
      </p:sp>
    </p:spTree>
    <p:extLst>
      <p:ext uri="{BB962C8B-B14F-4D97-AF65-F5344CB8AC3E}">
        <p14:creationId xmlns:p14="http://schemas.microsoft.com/office/powerpoint/2010/main" val="31654230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Altera Cyclone IV LE</a:t>
            </a:r>
          </a:p>
        </p:txBody>
      </p:sp>
      <p:pic>
        <p:nvPicPr>
          <p:cNvPr id="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17637"/>
            <a:ext cx="6695477"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48452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Altera Cyclone IV LE</a:t>
            </a:r>
          </a:p>
        </p:txBody>
      </p:sp>
      <p:sp>
        <p:nvSpPr>
          <p:cNvPr id="3" name="Content Placeholder 2"/>
          <p:cNvSpPr>
            <a:spLocks noGrp="1"/>
          </p:cNvSpPr>
          <p:nvPr>
            <p:ph idx="1"/>
          </p:nvPr>
        </p:nvSpPr>
        <p:spPr/>
        <p:txBody>
          <a:bodyPr/>
          <a:lstStyle/>
          <a:p>
            <a:pPr>
              <a:buFontTx/>
              <a:buChar char="•"/>
            </a:pPr>
            <a:r>
              <a:rPr lang="en-US" dirty="0">
                <a:cs typeface="Arial" charset="0"/>
              </a:rPr>
              <a:t>The Spartan CLB has:</a:t>
            </a:r>
          </a:p>
          <a:p>
            <a:pPr lvl="1">
              <a:buFontTx/>
              <a:buChar char="–"/>
            </a:pPr>
            <a:r>
              <a:rPr lang="en-US" sz="2600" dirty="0"/>
              <a:t>1 four-input LUT </a:t>
            </a:r>
            <a:endParaRPr lang="en-US" sz="2000" dirty="0"/>
          </a:p>
          <a:p>
            <a:pPr lvl="1">
              <a:buFontTx/>
              <a:buChar char="–"/>
            </a:pPr>
            <a:r>
              <a:rPr lang="en-US" sz="2600" dirty="0"/>
              <a:t>1 registered output </a:t>
            </a:r>
          </a:p>
          <a:p>
            <a:pPr lvl="1">
              <a:buFontTx/>
              <a:buChar char="–"/>
            </a:pPr>
            <a:r>
              <a:rPr lang="en-US" sz="2600" dirty="0"/>
              <a:t>1 combinational output</a:t>
            </a:r>
          </a:p>
          <a:p>
            <a:endParaRPr lang="en-US" dirty="0"/>
          </a:p>
        </p:txBody>
      </p:sp>
    </p:spTree>
    <p:extLst>
      <p:ext uri="{BB962C8B-B14F-4D97-AF65-F5344CB8AC3E}">
        <p14:creationId xmlns:p14="http://schemas.microsoft.com/office/powerpoint/2010/main" val="727255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B</Template>
  <TotalTime>4132</TotalTime>
  <Words>2654</Words>
  <Application>Microsoft Office PowerPoint</Application>
  <PresentationFormat>On-screen Show (4:3)</PresentationFormat>
  <Paragraphs>789</Paragraphs>
  <Slides>102</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102</vt:i4>
      </vt:variant>
    </vt:vector>
  </HeadingPairs>
  <TitlesOfParts>
    <vt:vector size="112" baseType="lpstr">
      <vt:lpstr>Courier (W1)</vt:lpstr>
      <vt:lpstr>맑은 고딕</vt:lpstr>
      <vt:lpstr>Arial</vt:lpstr>
      <vt:lpstr>Calibri</vt:lpstr>
      <vt:lpstr>Helvetica</vt:lpstr>
      <vt:lpstr>Symbol</vt:lpstr>
      <vt:lpstr>Times New Roman</vt:lpstr>
      <vt:lpstr>Office 테마</vt:lpstr>
      <vt:lpstr>VISIO</vt:lpstr>
      <vt:lpstr>Visio</vt:lpstr>
      <vt:lpstr>Computer Architecture</vt:lpstr>
      <vt:lpstr>Chapter 5 Topics</vt:lpstr>
      <vt:lpstr>Introduction</vt:lpstr>
      <vt:lpstr>Adders</vt:lpstr>
      <vt:lpstr>1-bit Adders</vt:lpstr>
      <vt:lpstr>1-bit Adders</vt:lpstr>
      <vt:lpstr>1-bit Adders</vt:lpstr>
      <vt:lpstr>Multibit Adders (CPAs)</vt:lpstr>
      <vt:lpstr>Ripple-Carry Adder</vt:lpstr>
      <vt:lpstr>Ripple-Carry Adder Delay</vt:lpstr>
      <vt:lpstr>Exercise</vt:lpstr>
      <vt:lpstr>Carry-Lookahead Adder</vt:lpstr>
      <vt:lpstr>Full Adder</vt:lpstr>
      <vt:lpstr>Carry-Lookahead Addition</vt:lpstr>
      <vt:lpstr>Carry-Lookahead Adder</vt:lpstr>
      <vt:lpstr>32-bit CLA with 4-bit Blocks</vt:lpstr>
      <vt:lpstr>Exercise</vt:lpstr>
      <vt:lpstr>Carry-Lookahead Adder Delay</vt:lpstr>
      <vt:lpstr>Prefix Adder</vt:lpstr>
      <vt:lpstr>Prefix Adder</vt:lpstr>
      <vt:lpstr>Prefix Adder</vt:lpstr>
      <vt:lpstr>Prefix Adder Schematic</vt:lpstr>
      <vt:lpstr>Exercise</vt:lpstr>
      <vt:lpstr>Prefix Adder Delay</vt:lpstr>
      <vt:lpstr>Adder Delay Comparisons</vt:lpstr>
      <vt:lpstr>Subtracter</vt:lpstr>
      <vt:lpstr>Comparator: Equality</vt:lpstr>
      <vt:lpstr>Comparator: Less Than</vt:lpstr>
      <vt:lpstr>Arithmetic Logic Unit (ALU)</vt:lpstr>
      <vt:lpstr>ALU Design</vt:lpstr>
      <vt:lpstr>Set Less Than (SLT) Example</vt:lpstr>
      <vt:lpstr>Shifters</vt:lpstr>
      <vt:lpstr>Shifters</vt:lpstr>
      <vt:lpstr>Rotator</vt:lpstr>
      <vt:lpstr>Shifters</vt:lpstr>
      <vt:lpstr>Shifters</vt:lpstr>
      <vt:lpstr>Shifter Design</vt:lpstr>
      <vt:lpstr>Barrel Shifter</vt:lpstr>
      <vt:lpstr>Shifters as Multipliers, Dividers</vt:lpstr>
      <vt:lpstr>Multipliers</vt:lpstr>
      <vt:lpstr>4 x 4 Multiplier</vt:lpstr>
      <vt:lpstr>4 x 4 Divider</vt:lpstr>
      <vt:lpstr>Exercise</vt:lpstr>
      <vt:lpstr>Counters</vt:lpstr>
      <vt:lpstr>Shift Registers</vt:lpstr>
      <vt:lpstr>Shift Register with Parallel Load</vt:lpstr>
      <vt:lpstr>Number Systems</vt:lpstr>
      <vt:lpstr>Numbers with Fractions</vt:lpstr>
      <vt:lpstr>Fixed-Point Numbers</vt:lpstr>
      <vt:lpstr>Fixed-Point Number Example</vt:lpstr>
      <vt:lpstr>Signed Fixed-Point Numbers</vt:lpstr>
      <vt:lpstr>Floating-Point Numbers</vt:lpstr>
      <vt:lpstr>Floating-Point Numbers</vt:lpstr>
      <vt:lpstr>Floating-Point Representation 1</vt:lpstr>
      <vt:lpstr>Floating-Point Representation 2</vt:lpstr>
      <vt:lpstr>Floating-Point Representation 3</vt:lpstr>
      <vt:lpstr>Floating-Point Example</vt:lpstr>
      <vt:lpstr>Floating-Point: Special Cases</vt:lpstr>
      <vt:lpstr>Floating-Point Precision</vt:lpstr>
      <vt:lpstr>Floating-Point: Rounding</vt:lpstr>
      <vt:lpstr>Floating-Point Addition</vt:lpstr>
      <vt:lpstr>Floating-Point Addition Example</vt:lpstr>
      <vt:lpstr>Floating-Point Addition Example</vt:lpstr>
      <vt:lpstr>Floating-Point Addition Example</vt:lpstr>
      <vt:lpstr>Floating-Point Addition Example</vt:lpstr>
      <vt:lpstr>Memory Arrays</vt:lpstr>
      <vt:lpstr>Memory Arrays</vt:lpstr>
      <vt:lpstr>Memory Array Example</vt:lpstr>
      <vt:lpstr>Memory Array</vt:lpstr>
      <vt:lpstr>Memory Array Bit Cells</vt:lpstr>
      <vt:lpstr>Types of Memory</vt:lpstr>
      <vt:lpstr>RAM: Random Access Memory</vt:lpstr>
      <vt:lpstr>ROM: Read Only Memory</vt:lpstr>
      <vt:lpstr>Types of RAM</vt:lpstr>
      <vt:lpstr>Robert Dennard, 1932 -</vt:lpstr>
      <vt:lpstr>DRAM</vt:lpstr>
      <vt:lpstr>DRAM</vt:lpstr>
      <vt:lpstr>SRAM</vt:lpstr>
      <vt:lpstr>Memory Arrays Review</vt:lpstr>
      <vt:lpstr>DRAM vs SRAM</vt:lpstr>
      <vt:lpstr>ROM: Dot Notation</vt:lpstr>
      <vt:lpstr>ROM Storage</vt:lpstr>
      <vt:lpstr>ROM Logic</vt:lpstr>
      <vt:lpstr>Example: Logic with ROMs</vt:lpstr>
      <vt:lpstr>Example: Logic with ROMs</vt:lpstr>
      <vt:lpstr>Logic with Any Memory Array</vt:lpstr>
      <vt:lpstr>Logic with Memory Arrays</vt:lpstr>
      <vt:lpstr>Logic with Memory Arrays</vt:lpstr>
      <vt:lpstr>Logic with Memory Arrays</vt:lpstr>
      <vt:lpstr>Multi-ported Memories</vt:lpstr>
      <vt:lpstr>Logic Arrays</vt:lpstr>
      <vt:lpstr>PLAs</vt:lpstr>
      <vt:lpstr>PLAs: Dot Notation</vt:lpstr>
      <vt:lpstr>Exercise</vt:lpstr>
      <vt:lpstr>FPGA: Field Programmable Gate Array</vt:lpstr>
      <vt:lpstr>General FPGA Layout</vt:lpstr>
      <vt:lpstr>LE: Logic Element</vt:lpstr>
      <vt:lpstr>Altera Cyclone IV LE</vt:lpstr>
      <vt:lpstr>Altera Cyclone IV LE</vt:lpstr>
      <vt:lpstr>LE Configuration Example</vt:lpstr>
      <vt:lpstr>LE Configuration Example</vt:lpstr>
      <vt:lpstr>FPGA Design Flow</vt:lpstr>
    </vt:vector>
  </TitlesOfParts>
  <Company>Harvey Mudd College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sharris</dc:creator>
  <cp:lastModifiedBy>Junghee Lee</cp:lastModifiedBy>
  <cp:revision>58</cp:revision>
  <dcterms:created xsi:type="dcterms:W3CDTF">2012-08-07T04:56:47Z</dcterms:created>
  <dcterms:modified xsi:type="dcterms:W3CDTF">2020-08-04T11:25:04Z</dcterms:modified>
</cp:coreProperties>
</file>